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1942" r:id="rId2"/>
    <p:sldId id="1929" r:id="rId3"/>
    <p:sldId id="1930" r:id="rId4"/>
    <p:sldId id="1916" r:id="rId5"/>
    <p:sldId id="261" r:id="rId6"/>
    <p:sldId id="1850" r:id="rId7"/>
    <p:sldId id="1898" r:id="rId8"/>
    <p:sldId id="1856" r:id="rId9"/>
    <p:sldId id="1855" r:id="rId10"/>
    <p:sldId id="1935" r:id="rId11"/>
    <p:sldId id="266" r:id="rId12"/>
    <p:sldId id="1894" r:id="rId13"/>
    <p:sldId id="1792" r:id="rId14"/>
    <p:sldId id="1901" r:id="rId15"/>
    <p:sldId id="823" r:id="rId16"/>
    <p:sldId id="822" r:id="rId17"/>
    <p:sldId id="1905" r:id="rId18"/>
    <p:sldId id="1906" r:id="rId19"/>
    <p:sldId id="1903" r:id="rId20"/>
    <p:sldId id="1907" r:id="rId21"/>
    <p:sldId id="1871" r:id="rId22"/>
    <p:sldId id="1910" r:id="rId23"/>
    <p:sldId id="1908" r:id="rId24"/>
    <p:sldId id="1911" r:id="rId25"/>
    <p:sldId id="1909" r:id="rId26"/>
    <p:sldId id="318" r:id="rId27"/>
    <p:sldId id="314" r:id="rId28"/>
    <p:sldId id="1936" r:id="rId29"/>
    <p:sldId id="1937" r:id="rId30"/>
    <p:sldId id="1938" r:id="rId31"/>
    <p:sldId id="320" r:id="rId32"/>
    <p:sldId id="1852" r:id="rId33"/>
    <p:sldId id="1854" r:id="rId34"/>
    <p:sldId id="1851" r:id="rId35"/>
    <p:sldId id="1772" r:id="rId36"/>
    <p:sldId id="1860" r:id="rId37"/>
    <p:sldId id="1820" r:id="rId38"/>
    <p:sldId id="937" r:id="rId39"/>
    <p:sldId id="946" r:id="rId40"/>
    <p:sldId id="989" r:id="rId41"/>
    <p:sldId id="1863" r:id="rId42"/>
    <p:sldId id="1932" r:id="rId43"/>
    <p:sldId id="1864" r:id="rId44"/>
    <p:sldId id="1805" r:id="rId45"/>
    <p:sldId id="1747" r:id="rId46"/>
    <p:sldId id="758" r:id="rId47"/>
    <p:sldId id="328" r:id="rId48"/>
    <p:sldId id="1041" r:id="rId49"/>
    <p:sldId id="1044" r:id="rId50"/>
    <p:sldId id="1045" r:id="rId51"/>
    <p:sldId id="1939" r:id="rId52"/>
    <p:sldId id="1940" r:id="rId53"/>
    <p:sldId id="1943" r:id="rId54"/>
    <p:sldId id="1140" r:id="rId55"/>
    <p:sldId id="1053" r:id="rId56"/>
    <p:sldId id="754" r:id="rId57"/>
    <p:sldId id="700" r:id="rId58"/>
    <p:sldId id="269" r:id="rId59"/>
    <p:sldId id="354" r:id="rId60"/>
    <p:sldId id="357" r:id="rId61"/>
    <p:sldId id="1941" r:id="rId62"/>
    <p:sldId id="271" r:id="rId63"/>
    <p:sldId id="1116" r:id="rId64"/>
    <p:sldId id="330" r:id="rId65"/>
    <p:sldId id="1118" r:id="rId66"/>
    <p:sldId id="1119" r:id="rId67"/>
    <p:sldId id="1121" r:id="rId68"/>
    <p:sldId id="1120" r:id="rId69"/>
    <p:sldId id="1919" r:id="rId70"/>
    <p:sldId id="1914" r:id="rId71"/>
    <p:sldId id="317" r:id="rId72"/>
    <p:sldId id="1127" r:id="rId73"/>
    <p:sldId id="336" r:id="rId74"/>
    <p:sldId id="1944" r:id="rId75"/>
    <p:sldId id="273" r:id="rId76"/>
    <p:sldId id="1897"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1147" autoAdjust="0"/>
  </p:normalViewPr>
  <p:slideViewPr>
    <p:cSldViewPr snapToGrid="0">
      <p:cViewPr>
        <p:scale>
          <a:sx n="98" d="100"/>
          <a:sy n="98" d="100"/>
        </p:scale>
        <p:origin x="1216"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Sheet1!$C$2</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Sheet1!$B$3:$B$30</c:f>
              <c:numCache>
                <c:formatCode>General</c:formatCode>
                <c:ptCount val="28"/>
                <c:pt idx="0">
                  <c:v>68</c:v>
                </c:pt>
                <c:pt idx="1">
                  <c:v>15</c:v>
                </c:pt>
                <c:pt idx="2">
                  <c:v>12</c:v>
                </c:pt>
                <c:pt idx="3">
                  <c:v>33</c:v>
                </c:pt>
                <c:pt idx="4">
                  <c:v>56</c:v>
                </c:pt>
                <c:pt idx="5">
                  <c:v>37</c:v>
                </c:pt>
                <c:pt idx="6">
                  <c:v>29</c:v>
                </c:pt>
                <c:pt idx="7">
                  <c:v>45</c:v>
                </c:pt>
                <c:pt idx="8">
                  <c:v>10</c:v>
                </c:pt>
                <c:pt idx="9">
                  <c:v>47</c:v>
                </c:pt>
                <c:pt idx="10">
                  <c:v>98</c:v>
                </c:pt>
                <c:pt idx="11">
                  <c:v>63</c:v>
                </c:pt>
                <c:pt idx="12">
                  <c:v>33</c:v>
                </c:pt>
                <c:pt idx="13">
                  <c:v>63</c:v>
                </c:pt>
                <c:pt idx="14">
                  <c:v>66</c:v>
                </c:pt>
                <c:pt idx="15">
                  <c:v>17</c:v>
                </c:pt>
                <c:pt idx="16">
                  <c:v>57</c:v>
                </c:pt>
                <c:pt idx="17">
                  <c:v>53</c:v>
                </c:pt>
                <c:pt idx="18">
                  <c:v>1</c:v>
                </c:pt>
                <c:pt idx="19">
                  <c:v>61</c:v>
                </c:pt>
                <c:pt idx="20">
                  <c:v>96</c:v>
                </c:pt>
                <c:pt idx="21">
                  <c:v>68</c:v>
                </c:pt>
                <c:pt idx="22">
                  <c:v>50</c:v>
                </c:pt>
                <c:pt idx="23">
                  <c:v>18</c:v>
                </c:pt>
                <c:pt idx="24">
                  <c:v>66</c:v>
                </c:pt>
                <c:pt idx="25">
                  <c:v>32</c:v>
                </c:pt>
                <c:pt idx="26">
                  <c:v>58</c:v>
                </c:pt>
                <c:pt idx="27">
                  <c:v>5</c:v>
                </c:pt>
              </c:numCache>
            </c:numRef>
          </c:xVal>
          <c:yVal>
            <c:numRef>
              <c:f>Sheet1!$C$3:$C$30</c:f>
              <c:numCache>
                <c:formatCode>General</c:formatCode>
                <c:ptCount val="28"/>
                <c:pt idx="0">
                  <c:v>76</c:v>
                </c:pt>
                <c:pt idx="1">
                  <c:v>91</c:v>
                </c:pt>
                <c:pt idx="2">
                  <c:v>89</c:v>
                </c:pt>
                <c:pt idx="3">
                  <c:v>42</c:v>
                </c:pt>
                <c:pt idx="4">
                  <c:v>27</c:v>
                </c:pt>
                <c:pt idx="5">
                  <c:v>64</c:v>
                </c:pt>
                <c:pt idx="6">
                  <c:v>38</c:v>
                </c:pt>
                <c:pt idx="7">
                  <c:v>53</c:v>
                </c:pt>
                <c:pt idx="8">
                  <c:v>31</c:v>
                </c:pt>
                <c:pt idx="9">
                  <c:v>90</c:v>
                </c:pt>
                <c:pt idx="10">
                  <c:v>51</c:v>
                </c:pt>
                <c:pt idx="11">
                  <c:v>64</c:v>
                </c:pt>
                <c:pt idx="12">
                  <c:v>35</c:v>
                </c:pt>
                <c:pt idx="13">
                  <c:v>34</c:v>
                </c:pt>
                <c:pt idx="14">
                  <c:v>7</c:v>
                </c:pt>
                <c:pt idx="15">
                  <c:v>56</c:v>
                </c:pt>
                <c:pt idx="16">
                  <c:v>41</c:v>
                </c:pt>
                <c:pt idx="17">
                  <c:v>7</c:v>
                </c:pt>
                <c:pt idx="18">
                  <c:v>37</c:v>
                </c:pt>
                <c:pt idx="19">
                  <c:v>26</c:v>
                </c:pt>
                <c:pt idx="20">
                  <c:v>13</c:v>
                </c:pt>
                <c:pt idx="21">
                  <c:v>6</c:v>
                </c:pt>
                <c:pt idx="22">
                  <c:v>66</c:v>
                </c:pt>
                <c:pt idx="23">
                  <c:v>79</c:v>
                </c:pt>
                <c:pt idx="24">
                  <c:v>34</c:v>
                </c:pt>
                <c:pt idx="25">
                  <c:v>63</c:v>
                </c:pt>
                <c:pt idx="26">
                  <c:v>57</c:v>
                </c:pt>
                <c:pt idx="27">
                  <c:v>79</c:v>
                </c:pt>
              </c:numCache>
            </c:numRef>
          </c:yVal>
          <c:smooth val="0"/>
          <c:extLst>
            <c:ext xmlns:c16="http://schemas.microsoft.com/office/drawing/2014/chart" uri="{C3380CC4-5D6E-409C-BE32-E72D297353CC}">
              <c16:uniqueId val="{00000000-D6E5-4B49-94FD-A7821A6CEBE6}"/>
            </c:ext>
          </c:extLst>
        </c:ser>
        <c:dLbls>
          <c:showLegendKey val="0"/>
          <c:showVal val="0"/>
          <c:showCatName val="0"/>
          <c:showSerName val="0"/>
          <c:showPercent val="0"/>
          <c:showBubbleSize val="0"/>
        </c:dLbls>
        <c:axId val="133513432"/>
        <c:axId val="133494216"/>
      </c:scatterChart>
      <c:valAx>
        <c:axId val="1335134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494216"/>
        <c:crosses val="autoZero"/>
        <c:crossBetween val="midCat"/>
      </c:valAx>
      <c:valAx>
        <c:axId val="133494216"/>
        <c:scaling>
          <c:orientation val="minMax"/>
          <c:max val="16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t>
                </a: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5134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'Uni Outlier Obv'!$C$2</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xVal>
            <c:numRef>
              <c:f>'Uni Outlier Obv'!$B$3:$B$30</c:f>
              <c:numCache>
                <c:formatCode>General</c:formatCode>
                <c:ptCount val="28"/>
                <c:pt idx="0">
                  <c:v>68</c:v>
                </c:pt>
                <c:pt idx="1">
                  <c:v>15</c:v>
                </c:pt>
                <c:pt idx="2">
                  <c:v>12</c:v>
                </c:pt>
                <c:pt idx="3">
                  <c:v>33</c:v>
                </c:pt>
                <c:pt idx="4">
                  <c:v>56</c:v>
                </c:pt>
                <c:pt idx="5">
                  <c:v>37</c:v>
                </c:pt>
                <c:pt idx="6">
                  <c:v>29</c:v>
                </c:pt>
                <c:pt idx="7">
                  <c:v>45</c:v>
                </c:pt>
                <c:pt idx="8">
                  <c:v>10</c:v>
                </c:pt>
                <c:pt idx="9">
                  <c:v>47</c:v>
                </c:pt>
                <c:pt idx="10">
                  <c:v>98</c:v>
                </c:pt>
                <c:pt idx="11">
                  <c:v>63</c:v>
                </c:pt>
                <c:pt idx="12">
                  <c:v>33</c:v>
                </c:pt>
                <c:pt idx="13">
                  <c:v>63</c:v>
                </c:pt>
                <c:pt idx="14">
                  <c:v>66</c:v>
                </c:pt>
                <c:pt idx="15">
                  <c:v>17</c:v>
                </c:pt>
                <c:pt idx="16">
                  <c:v>57</c:v>
                </c:pt>
                <c:pt idx="17">
                  <c:v>53</c:v>
                </c:pt>
                <c:pt idx="18">
                  <c:v>1</c:v>
                </c:pt>
                <c:pt idx="19">
                  <c:v>61</c:v>
                </c:pt>
                <c:pt idx="20">
                  <c:v>96</c:v>
                </c:pt>
                <c:pt idx="21">
                  <c:v>68</c:v>
                </c:pt>
                <c:pt idx="22">
                  <c:v>50</c:v>
                </c:pt>
                <c:pt idx="23">
                  <c:v>18</c:v>
                </c:pt>
                <c:pt idx="24">
                  <c:v>66</c:v>
                </c:pt>
                <c:pt idx="25">
                  <c:v>32</c:v>
                </c:pt>
                <c:pt idx="26">
                  <c:v>58</c:v>
                </c:pt>
                <c:pt idx="27">
                  <c:v>5</c:v>
                </c:pt>
              </c:numCache>
            </c:numRef>
          </c:xVal>
          <c:yVal>
            <c:numRef>
              <c:f>'Uni Outlier Obv'!$C$3:$C$30</c:f>
              <c:numCache>
                <c:formatCode>General</c:formatCode>
                <c:ptCount val="28"/>
                <c:pt idx="0">
                  <c:v>76</c:v>
                </c:pt>
                <c:pt idx="1">
                  <c:v>91</c:v>
                </c:pt>
                <c:pt idx="2">
                  <c:v>89</c:v>
                </c:pt>
                <c:pt idx="3">
                  <c:v>42</c:v>
                </c:pt>
                <c:pt idx="4">
                  <c:v>27</c:v>
                </c:pt>
                <c:pt idx="5">
                  <c:v>64</c:v>
                </c:pt>
                <c:pt idx="6">
                  <c:v>38</c:v>
                </c:pt>
                <c:pt idx="7">
                  <c:v>53</c:v>
                </c:pt>
                <c:pt idx="8">
                  <c:v>31</c:v>
                </c:pt>
                <c:pt idx="9">
                  <c:v>90</c:v>
                </c:pt>
                <c:pt idx="10">
                  <c:v>51</c:v>
                </c:pt>
                <c:pt idx="11">
                  <c:v>64</c:v>
                </c:pt>
                <c:pt idx="12">
                  <c:v>35</c:v>
                </c:pt>
                <c:pt idx="13">
                  <c:v>34</c:v>
                </c:pt>
                <c:pt idx="14">
                  <c:v>7</c:v>
                </c:pt>
                <c:pt idx="15">
                  <c:v>56</c:v>
                </c:pt>
                <c:pt idx="16">
                  <c:v>41</c:v>
                </c:pt>
                <c:pt idx="17">
                  <c:v>7</c:v>
                </c:pt>
                <c:pt idx="18">
                  <c:v>150</c:v>
                </c:pt>
                <c:pt idx="19">
                  <c:v>26</c:v>
                </c:pt>
                <c:pt idx="20">
                  <c:v>13</c:v>
                </c:pt>
                <c:pt idx="21">
                  <c:v>6</c:v>
                </c:pt>
                <c:pt idx="22">
                  <c:v>66</c:v>
                </c:pt>
                <c:pt idx="23">
                  <c:v>79</c:v>
                </c:pt>
                <c:pt idx="24">
                  <c:v>34</c:v>
                </c:pt>
                <c:pt idx="25">
                  <c:v>63</c:v>
                </c:pt>
                <c:pt idx="26">
                  <c:v>57</c:v>
                </c:pt>
                <c:pt idx="27">
                  <c:v>79</c:v>
                </c:pt>
              </c:numCache>
            </c:numRef>
          </c:yVal>
          <c:smooth val="0"/>
          <c:extLst>
            <c:ext xmlns:c16="http://schemas.microsoft.com/office/drawing/2014/chart" uri="{C3380CC4-5D6E-409C-BE32-E72D297353CC}">
              <c16:uniqueId val="{00000000-37EA-4E72-8F86-C58BDC396201}"/>
            </c:ext>
          </c:extLst>
        </c:ser>
        <c:dLbls>
          <c:showLegendKey val="0"/>
          <c:showVal val="0"/>
          <c:showCatName val="0"/>
          <c:showSerName val="0"/>
          <c:showPercent val="0"/>
          <c:showBubbleSize val="0"/>
        </c:dLbls>
        <c:axId val="200537168"/>
        <c:axId val="136974752"/>
      </c:scatterChart>
      <c:valAx>
        <c:axId val="2005371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974752"/>
        <c:crosses val="autoZero"/>
        <c:crossBetween val="midCat"/>
      </c:valAx>
      <c:valAx>
        <c:axId val="136974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t>
                </a: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5371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7D8FC-BDAE-4C0B-9EC9-EDF7A72984B8}" type="datetimeFigureOut">
              <a:rPr lang="en-US" smtClean="0"/>
              <a:t>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928494-E6BA-4A26-84EE-8420C225A916}" type="slidenum">
              <a:rPr lang="en-US" smtClean="0"/>
              <a:t>‹#›</a:t>
            </a:fld>
            <a:endParaRPr lang="en-US"/>
          </a:p>
        </p:txBody>
      </p:sp>
    </p:spTree>
    <p:extLst>
      <p:ext uri="{BB962C8B-B14F-4D97-AF65-F5344CB8AC3E}">
        <p14:creationId xmlns:p14="http://schemas.microsoft.com/office/powerpoint/2010/main" val="255340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6</a:t>
            </a:fld>
            <a:endParaRPr lang="en-US"/>
          </a:p>
        </p:txBody>
      </p:sp>
    </p:spTree>
    <p:extLst>
      <p:ext uri="{BB962C8B-B14F-4D97-AF65-F5344CB8AC3E}">
        <p14:creationId xmlns:p14="http://schemas.microsoft.com/office/powerpoint/2010/main" val="2004565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28494-E6BA-4A26-84EE-8420C225A916}" type="slidenum">
              <a:rPr lang="en-US" smtClean="0"/>
              <a:t>46</a:t>
            </a:fld>
            <a:endParaRPr lang="en-US"/>
          </a:p>
        </p:txBody>
      </p:sp>
    </p:spTree>
    <p:extLst>
      <p:ext uri="{BB962C8B-B14F-4D97-AF65-F5344CB8AC3E}">
        <p14:creationId xmlns:p14="http://schemas.microsoft.com/office/powerpoint/2010/main" val="410057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38DDAFCC-282E-ED41-A926-E25DF5860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F4EA94-238C-A744-8892-A8619BC684E4}" type="slidenum">
              <a:rPr lang="en-US" altLang="en-US"/>
              <a:pPr>
                <a:spcBef>
                  <a:spcPct val="0"/>
                </a:spcBef>
              </a:pPr>
              <a:t>48</a:t>
            </a:fld>
            <a:endParaRPr lang="en-US" altLang="en-US"/>
          </a:p>
        </p:txBody>
      </p:sp>
      <p:sp>
        <p:nvSpPr>
          <p:cNvPr id="27650" name="Rectangle 2">
            <a:extLst>
              <a:ext uri="{FF2B5EF4-FFF2-40B4-BE49-F238E27FC236}">
                <a16:creationId xmlns:a16="http://schemas.microsoft.com/office/drawing/2014/main" id="{4B524DF0-959E-894B-A6D2-C01B46AD8AC6}"/>
              </a:ext>
            </a:extLst>
          </p:cNvPr>
          <p:cNvSpPr>
            <a:spLocks noGrp="1" noRot="1" noChangeAspect="1" noChangeArrowheads="1" noTextEdit="1"/>
          </p:cNvSpPr>
          <p:nvPr>
            <p:ph type="sldImg"/>
          </p:nvPr>
        </p:nvSpPr>
        <p:spPr>
          <a:xfrm>
            <a:off x="427038" y="692150"/>
            <a:ext cx="6157912" cy="3463925"/>
          </a:xfrm>
          <a:ln/>
        </p:spPr>
      </p:sp>
      <p:sp>
        <p:nvSpPr>
          <p:cNvPr id="27651" name="Rectangle 3">
            <a:extLst>
              <a:ext uri="{FF2B5EF4-FFF2-40B4-BE49-F238E27FC236}">
                <a16:creationId xmlns:a16="http://schemas.microsoft.com/office/drawing/2014/main" id="{D3C4C08E-EA20-9848-922A-B1E6791744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7652" name="Date Placeholder 1">
            <a:extLst>
              <a:ext uri="{FF2B5EF4-FFF2-40B4-BE49-F238E27FC236}">
                <a16:creationId xmlns:a16="http://schemas.microsoft.com/office/drawing/2014/main" id="{E9D3398A-3C47-1746-B234-D0972CC8DF9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9683D5C-7B04-1342-83B5-E348C074ACB9}"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27653" name="Footer Placeholder 2">
            <a:extLst>
              <a:ext uri="{FF2B5EF4-FFF2-40B4-BE49-F238E27FC236}">
                <a16:creationId xmlns:a16="http://schemas.microsoft.com/office/drawing/2014/main" id="{C3EF8F98-5486-BF40-9D92-E942EAC6CAC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68244384-432F-454A-ABC5-AB5C43860F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2314E1C-18E8-3A47-BE6B-12AF919455CE}" type="slidenum">
              <a:rPr lang="en-US" altLang="en-US"/>
              <a:pPr>
                <a:spcBef>
                  <a:spcPct val="0"/>
                </a:spcBef>
              </a:pPr>
              <a:t>49</a:t>
            </a:fld>
            <a:endParaRPr lang="en-US" altLang="en-US"/>
          </a:p>
        </p:txBody>
      </p:sp>
      <p:sp>
        <p:nvSpPr>
          <p:cNvPr id="34818" name="Rectangle 2">
            <a:extLst>
              <a:ext uri="{FF2B5EF4-FFF2-40B4-BE49-F238E27FC236}">
                <a16:creationId xmlns:a16="http://schemas.microsoft.com/office/drawing/2014/main" id="{3F7442F9-F8F6-9A43-AB20-1E8352443F51}"/>
              </a:ext>
            </a:extLst>
          </p:cNvPr>
          <p:cNvSpPr>
            <a:spLocks noGrp="1" noRot="1" noChangeAspect="1" noChangeArrowheads="1" noTextEdit="1"/>
          </p:cNvSpPr>
          <p:nvPr>
            <p:ph type="sldImg"/>
          </p:nvPr>
        </p:nvSpPr>
        <p:spPr>
          <a:xfrm>
            <a:off x="427038" y="692150"/>
            <a:ext cx="6157912" cy="3463925"/>
          </a:xfrm>
          <a:ln/>
        </p:spPr>
      </p:sp>
      <p:sp>
        <p:nvSpPr>
          <p:cNvPr id="34819" name="Rectangle 3">
            <a:extLst>
              <a:ext uri="{FF2B5EF4-FFF2-40B4-BE49-F238E27FC236}">
                <a16:creationId xmlns:a16="http://schemas.microsoft.com/office/drawing/2014/main" id="{F716D634-0C9A-CE43-ABB6-342F2B5F06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4820" name="Date Placeholder 1">
            <a:extLst>
              <a:ext uri="{FF2B5EF4-FFF2-40B4-BE49-F238E27FC236}">
                <a16:creationId xmlns:a16="http://schemas.microsoft.com/office/drawing/2014/main" id="{5C901DE4-4C8B-164A-9CF0-CEABFFAB6C0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CA3B126-471F-6C47-AAC1-A197C1656709}"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34821" name="Footer Placeholder 2">
            <a:extLst>
              <a:ext uri="{FF2B5EF4-FFF2-40B4-BE49-F238E27FC236}">
                <a16:creationId xmlns:a16="http://schemas.microsoft.com/office/drawing/2014/main" id="{4602DD89-73EA-AE40-B9C6-22638C003CA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DFA77DF3-D4F8-2C4B-B55C-BF6246D4E3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EE15ABD-6383-4F45-A0A9-DFD1BB735733}" type="slidenum">
              <a:rPr lang="en-US" altLang="en-US"/>
              <a:pPr>
                <a:spcBef>
                  <a:spcPct val="0"/>
                </a:spcBef>
              </a:pPr>
              <a:t>50</a:t>
            </a:fld>
            <a:endParaRPr lang="en-US" altLang="en-US"/>
          </a:p>
        </p:txBody>
      </p:sp>
      <p:sp>
        <p:nvSpPr>
          <p:cNvPr id="38914" name="Rectangle 2">
            <a:extLst>
              <a:ext uri="{FF2B5EF4-FFF2-40B4-BE49-F238E27FC236}">
                <a16:creationId xmlns:a16="http://schemas.microsoft.com/office/drawing/2014/main" id="{DF7B01FC-D886-6541-8FD6-2B10D30081B2}"/>
              </a:ext>
            </a:extLst>
          </p:cNvPr>
          <p:cNvSpPr>
            <a:spLocks noGrp="1" noRot="1" noChangeAspect="1" noChangeArrowheads="1" noTextEdit="1"/>
          </p:cNvSpPr>
          <p:nvPr>
            <p:ph type="sldImg"/>
          </p:nvPr>
        </p:nvSpPr>
        <p:spPr>
          <a:xfrm>
            <a:off x="427038" y="692150"/>
            <a:ext cx="6157912" cy="3463925"/>
          </a:xfrm>
          <a:ln/>
        </p:spPr>
      </p:sp>
      <p:sp>
        <p:nvSpPr>
          <p:cNvPr id="38915" name="Rectangle 3">
            <a:extLst>
              <a:ext uri="{FF2B5EF4-FFF2-40B4-BE49-F238E27FC236}">
                <a16:creationId xmlns:a16="http://schemas.microsoft.com/office/drawing/2014/main" id="{159E9BE5-3FFD-194F-B2C2-0F7AB7E7FE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8916" name="Date Placeholder 1">
            <a:extLst>
              <a:ext uri="{FF2B5EF4-FFF2-40B4-BE49-F238E27FC236}">
                <a16:creationId xmlns:a16="http://schemas.microsoft.com/office/drawing/2014/main" id="{AFBCD202-814A-5947-AD8E-6165DC17123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31AE759-2016-4F46-BF0E-D7BB35258562}"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38917" name="Footer Placeholder 2">
            <a:extLst>
              <a:ext uri="{FF2B5EF4-FFF2-40B4-BE49-F238E27FC236}">
                <a16:creationId xmlns:a16="http://schemas.microsoft.com/office/drawing/2014/main" id="{3A03E498-6008-6C4B-9013-B3812D369B1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A56B1813-7C8A-974A-9CD1-A52F7D34C3FE}"/>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A29099DA-8AB8-294C-9414-4A5A123F792F}" type="slidenum">
              <a:rPr lang="en-US" altLang="en-US"/>
              <a:pPr algn="r">
                <a:spcBef>
                  <a:spcPct val="0"/>
                </a:spcBef>
              </a:pPr>
              <a:t>54</a:t>
            </a:fld>
            <a:endParaRPr lang="en-US" altLang="en-US"/>
          </a:p>
        </p:txBody>
      </p:sp>
      <p:sp>
        <p:nvSpPr>
          <p:cNvPr id="40962" name="Rectangle 2">
            <a:extLst>
              <a:ext uri="{FF2B5EF4-FFF2-40B4-BE49-F238E27FC236}">
                <a16:creationId xmlns:a16="http://schemas.microsoft.com/office/drawing/2014/main" id="{2E1FEBFF-5456-F443-BE69-00B65865EF81}"/>
              </a:ext>
            </a:extLst>
          </p:cNvPr>
          <p:cNvSpPr>
            <a:spLocks noGrp="1" noRot="1" noChangeAspect="1" noChangeArrowheads="1" noTextEdit="1"/>
          </p:cNvSpPr>
          <p:nvPr>
            <p:ph type="sldImg"/>
          </p:nvPr>
        </p:nvSpPr>
        <p:spPr>
          <a:xfrm>
            <a:off x="427038" y="692150"/>
            <a:ext cx="6157912" cy="3463925"/>
          </a:xfrm>
          <a:ln/>
        </p:spPr>
      </p:sp>
      <p:sp>
        <p:nvSpPr>
          <p:cNvPr id="40963" name="Rectangle 3">
            <a:extLst>
              <a:ext uri="{FF2B5EF4-FFF2-40B4-BE49-F238E27FC236}">
                <a16:creationId xmlns:a16="http://schemas.microsoft.com/office/drawing/2014/main" id="{037600CF-6156-5E4F-95F1-7D3050046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0964" name="Date Placeholder 1">
            <a:extLst>
              <a:ext uri="{FF2B5EF4-FFF2-40B4-BE49-F238E27FC236}">
                <a16:creationId xmlns:a16="http://schemas.microsoft.com/office/drawing/2014/main" id="{91A89A00-8DA1-0A49-A75F-3E895E0C63C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DA0A299-B1DD-D84F-961D-73FCCEA7620F}"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40965" name="Footer Placeholder 2">
            <a:extLst>
              <a:ext uri="{FF2B5EF4-FFF2-40B4-BE49-F238E27FC236}">
                <a16:creationId xmlns:a16="http://schemas.microsoft.com/office/drawing/2014/main" id="{5DD9FB56-B896-144D-B5EB-136BE5F27F9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4D3C12BC-5765-0E41-B3DF-020D6FAEBB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7DC0E1C-5EF7-3A45-9CD7-7270DEAA9CD4}" type="slidenum">
              <a:rPr lang="en-US" altLang="en-US"/>
              <a:pPr>
                <a:spcBef>
                  <a:spcPct val="0"/>
                </a:spcBef>
              </a:pPr>
              <a:t>55</a:t>
            </a:fld>
            <a:endParaRPr lang="en-US" altLang="en-US"/>
          </a:p>
        </p:txBody>
      </p:sp>
      <p:sp>
        <p:nvSpPr>
          <p:cNvPr id="43010" name="Rectangle 2">
            <a:extLst>
              <a:ext uri="{FF2B5EF4-FFF2-40B4-BE49-F238E27FC236}">
                <a16:creationId xmlns:a16="http://schemas.microsoft.com/office/drawing/2014/main" id="{FFADECF9-0419-1943-958D-FF58394AEB57}"/>
              </a:ext>
            </a:extLst>
          </p:cNvPr>
          <p:cNvSpPr>
            <a:spLocks noGrp="1" noRot="1" noChangeAspect="1" noChangeArrowheads="1" noTextEdit="1"/>
          </p:cNvSpPr>
          <p:nvPr>
            <p:ph type="sldImg"/>
          </p:nvPr>
        </p:nvSpPr>
        <p:spPr>
          <a:xfrm>
            <a:off x="427038" y="692150"/>
            <a:ext cx="6157912" cy="3463925"/>
          </a:xfrm>
          <a:ln/>
        </p:spPr>
      </p:sp>
      <p:sp>
        <p:nvSpPr>
          <p:cNvPr id="43011" name="Rectangle 3">
            <a:extLst>
              <a:ext uri="{FF2B5EF4-FFF2-40B4-BE49-F238E27FC236}">
                <a16:creationId xmlns:a16="http://schemas.microsoft.com/office/drawing/2014/main" id="{E4EE5661-EE67-1042-98EF-B59E23617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3012" name="Date Placeholder 1">
            <a:extLst>
              <a:ext uri="{FF2B5EF4-FFF2-40B4-BE49-F238E27FC236}">
                <a16:creationId xmlns:a16="http://schemas.microsoft.com/office/drawing/2014/main" id="{EE89BC56-2F1C-6E4C-9615-606982EABBC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8C1A1A2-50F8-3A48-8FC4-2DBD13665772}"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43013" name="Footer Placeholder 2">
            <a:extLst>
              <a:ext uri="{FF2B5EF4-FFF2-40B4-BE49-F238E27FC236}">
                <a16:creationId xmlns:a16="http://schemas.microsoft.com/office/drawing/2014/main" id="{DC0C4EFA-6F5F-1941-9908-C2AA256CC7A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extLst>
      <p:ext uri="{BB962C8B-B14F-4D97-AF65-F5344CB8AC3E}">
        <p14:creationId xmlns:p14="http://schemas.microsoft.com/office/powerpoint/2010/main" val="944954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AB571F-5D6E-894D-8022-9C17A1255C61}" type="slidenum">
              <a:rPr lang="en-US"/>
              <a:pPr/>
              <a:t>63</a:t>
            </a:fld>
            <a:endParaRPr lang="en-US"/>
          </a:p>
        </p:txBody>
      </p:sp>
      <p:sp>
        <p:nvSpPr>
          <p:cNvPr id="12544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4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57449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5252AD-E777-8B46-B606-3D4EC843A92D}" type="slidenum">
              <a:rPr lang="en-US"/>
              <a:pPr/>
              <a:t>65</a:t>
            </a:fld>
            <a:endParaRPr lang="en-US"/>
          </a:p>
        </p:txBody>
      </p:sp>
      <p:sp>
        <p:nvSpPr>
          <p:cNvPr id="12564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6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94127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3F132A-7C73-B143-936C-84973FB23E8B}" type="slidenum">
              <a:rPr lang="en-US"/>
              <a:pPr/>
              <a:t>66</a:t>
            </a:fld>
            <a:endParaRPr lang="en-US"/>
          </a:p>
        </p:txBody>
      </p:sp>
      <p:sp>
        <p:nvSpPr>
          <p:cNvPr id="12574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7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63703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F0DBC8-C409-B04A-A805-12DBA7C76BAE}" type="slidenum">
              <a:rPr lang="en-US"/>
              <a:pPr/>
              <a:t>67</a:t>
            </a:fld>
            <a:endParaRPr lang="en-US"/>
          </a:p>
        </p:txBody>
      </p:sp>
      <p:sp>
        <p:nvSpPr>
          <p:cNvPr id="12595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9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7112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9</a:t>
            </a:fld>
            <a:endParaRPr lang="en-US"/>
          </a:p>
        </p:txBody>
      </p:sp>
    </p:spTree>
    <p:extLst>
      <p:ext uri="{BB962C8B-B14F-4D97-AF65-F5344CB8AC3E}">
        <p14:creationId xmlns:p14="http://schemas.microsoft.com/office/powerpoint/2010/main" val="4017434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F37D7B-DD8A-1341-8300-D6738E302E41}" type="slidenum">
              <a:rPr lang="en-US"/>
              <a:pPr/>
              <a:t>68</a:t>
            </a:fld>
            <a:endParaRPr lang="en-US"/>
          </a:p>
        </p:txBody>
      </p:sp>
      <p:sp>
        <p:nvSpPr>
          <p:cNvPr id="12584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8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59642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a:extLst>
              <a:ext uri="{FF2B5EF4-FFF2-40B4-BE49-F238E27FC236}">
                <a16:creationId xmlns:a16="http://schemas.microsoft.com/office/drawing/2014/main" id="{0586700A-1086-114B-A13D-5E69C2414675}"/>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1DBDF50B-6C83-1C40-81E0-5E2A8995D51B}" type="slidenum">
              <a:rPr lang="en-US" altLang="en-US"/>
              <a:pPr algn="r">
                <a:spcBef>
                  <a:spcPct val="0"/>
                </a:spcBef>
              </a:pPr>
              <a:t>69</a:t>
            </a:fld>
            <a:endParaRPr lang="en-US" altLang="en-US"/>
          </a:p>
        </p:txBody>
      </p:sp>
      <p:sp>
        <p:nvSpPr>
          <p:cNvPr id="145410" name="Rectangle 2">
            <a:extLst>
              <a:ext uri="{FF2B5EF4-FFF2-40B4-BE49-F238E27FC236}">
                <a16:creationId xmlns:a16="http://schemas.microsoft.com/office/drawing/2014/main" id="{A8DC4933-50D7-CC45-90F5-CA90EFB48EE0}"/>
              </a:ext>
            </a:extLst>
          </p:cNvPr>
          <p:cNvSpPr>
            <a:spLocks noGrp="1" noRot="1" noChangeAspect="1" noChangeArrowheads="1" noTextEdit="1"/>
          </p:cNvSpPr>
          <p:nvPr>
            <p:ph type="sldImg"/>
          </p:nvPr>
        </p:nvSpPr>
        <p:spPr>
          <a:xfrm>
            <a:off x="427038" y="692150"/>
            <a:ext cx="6157912" cy="3463925"/>
          </a:xfrm>
          <a:ln/>
        </p:spPr>
      </p:sp>
      <p:sp>
        <p:nvSpPr>
          <p:cNvPr id="145411" name="Rectangle 3">
            <a:extLst>
              <a:ext uri="{FF2B5EF4-FFF2-40B4-BE49-F238E27FC236}">
                <a16:creationId xmlns:a16="http://schemas.microsoft.com/office/drawing/2014/main" id="{89C322F7-97C7-A64E-9B20-FFE6D4246C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45412" name="Date Placeholder 1">
            <a:extLst>
              <a:ext uri="{FF2B5EF4-FFF2-40B4-BE49-F238E27FC236}">
                <a16:creationId xmlns:a16="http://schemas.microsoft.com/office/drawing/2014/main" id="{435CCE8E-9E99-B042-A5CB-11BCA9434DB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1115C85-8C25-5C42-9E52-77A65D03A60E}"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145413" name="Footer Placeholder 2">
            <a:extLst>
              <a:ext uri="{FF2B5EF4-FFF2-40B4-BE49-F238E27FC236}">
                <a16:creationId xmlns:a16="http://schemas.microsoft.com/office/drawing/2014/main" id="{6A5600C2-29EC-9547-BDBB-132B64EFD84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0" i="0" kern="1200" dirty="0">
                <a:solidFill>
                  <a:schemeClr val="tx1"/>
                </a:solidFill>
                <a:effectLst/>
                <a:latin typeface="+mn-lt"/>
                <a:ea typeface="+mn-ea"/>
                <a:cs typeface="+mn-cs"/>
              </a:rPr>
              <a:t>The major difference is that a histogram is only used to plot the frequency of score occurrences in a continuous data set that has been divided into classes, called bins. Bar charts, on the other hand, can be used for a great deal of other types of variables including ordinal and nominal data sets.</a:t>
            </a:r>
            <a:endParaRPr lang="es-ES_tradnl" sz="1050" dirty="0"/>
          </a:p>
        </p:txBody>
      </p:sp>
      <p:sp>
        <p:nvSpPr>
          <p:cNvPr id="4" name="Slide Number Placeholder 3"/>
          <p:cNvSpPr>
            <a:spLocks noGrp="1"/>
          </p:cNvSpPr>
          <p:nvPr>
            <p:ph type="sldNum" sz="quarter" idx="10"/>
          </p:nvPr>
        </p:nvSpPr>
        <p:spPr/>
        <p:txBody>
          <a:bodyPr/>
          <a:lstStyle/>
          <a:p>
            <a:fld id="{CB4F38C2-4548-F541-8261-4C1D96E7A166}" type="slidenum">
              <a:rPr lang="en-US" smtClean="0"/>
              <a:pPr/>
              <a:t>71</a:t>
            </a:fld>
            <a:endParaRPr lang="en-US"/>
          </a:p>
        </p:txBody>
      </p:sp>
    </p:spTree>
    <p:extLst>
      <p:ext uri="{BB962C8B-B14F-4D97-AF65-F5344CB8AC3E}">
        <p14:creationId xmlns:p14="http://schemas.microsoft.com/office/powerpoint/2010/main" val="3626552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22B5893D-DADA-514F-AD63-ECCF6DFF6A7A}"/>
              </a:ext>
            </a:extLst>
          </p:cNvPr>
          <p:cNvSpPr>
            <a:spLocks noGrp="1" noRot="1" noChangeAspect="1" noChangeArrowheads="1" noTextEdit="1"/>
          </p:cNvSpPr>
          <p:nvPr>
            <p:ph type="sldImg"/>
          </p:nvPr>
        </p:nvSpPr>
        <p:spPr>
          <a:xfrm>
            <a:off x="441325" y="700088"/>
            <a:ext cx="6132513" cy="3449637"/>
          </a:xfrm>
          <a:ln/>
        </p:spPr>
      </p:sp>
      <p:sp>
        <p:nvSpPr>
          <p:cNvPr id="72706" name="Rectangle 3">
            <a:extLst>
              <a:ext uri="{FF2B5EF4-FFF2-40B4-BE49-F238E27FC236}">
                <a16:creationId xmlns:a16="http://schemas.microsoft.com/office/drawing/2014/main" id="{E9211CAC-BBC3-0D46-B4AE-09CFF2972028}"/>
              </a:ext>
            </a:extLst>
          </p:cNvPr>
          <p:cNvSpPr>
            <a:spLocks noGrp="1" noChangeArrowheads="1"/>
          </p:cNvSpPr>
          <p:nvPr>
            <p:ph type="body" idx="1"/>
          </p:nvPr>
        </p:nvSpPr>
        <p:spPr>
          <a:xfrm>
            <a:off x="933450" y="4387850"/>
            <a:ext cx="5141913" cy="415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2707" name="Date Placeholder 1">
            <a:extLst>
              <a:ext uri="{FF2B5EF4-FFF2-40B4-BE49-F238E27FC236}">
                <a16:creationId xmlns:a16="http://schemas.microsoft.com/office/drawing/2014/main" id="{3499479A-0253-3E4C-A9BB-F7F9C6857E5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E6AF51C-F18F-A24B-BE77-1FD7B7A811FA}"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72708" name="Footer Placeholder 2">
            <a:extLst>
              <a:ext uri="{FF2B5EF4-FFF2-40B4-BE49-F238E27FC236}">
                <a16:creationId xmlns:a16="http://schemas.microsoft.com/office/drawing/2014/main" id="{A97D11A4-25C8-4148-92F3-2B0C11BE0AF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4F38C2-4548-F541-8261-4C1D96E7A166}" type="slidenum">
              <a:rPr lang="en-US" smtClean="0"/>
              <a:pPr/>
              <a:t>73</a:t>
            </a:fld>
            <a:endParaRPr lang="en-US"/>
          </a:p>
        </p:txBody>
      </p:sp>
    </p:spTree>
    <p:extLst>
      <p:ext uri="{BB962C8B-B14F-4D97-AF65-F5344CB8AC3E}">
        <p14:creationId xmlns:p14="http://schemas.microsoft.com/office/powerpoint/2010/main" val="2338968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26</a:t>
            </a:fld>
            <a:endParaRPr lang="en-US"/>
          </a:p>
        </p:txBody>
      </p:sp>
    </p:spTree>
    <p:extLst>
      <p:ext uri="{BB962C8B-B14F-4D97-AF65-F5344CB8AC3E}">
        <p14:creationId xmlns:p14="http://schemas.microsoft.com/office/powerpoint/2010/main" val="263904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28494-E6BA-4A26-84EE-8420C225A916}" type="slidenum">
              <a:rPr lang="en-US" smtClean="0"/>
              <a:t>30</a:t>
            </a:fld>
            <a:endParaRPr lang="en-US"/>
          </a:p>
        </p:txBody>
      </p:sp>
    </p:spTree>
    <p:extLst>
      <p:ext uri="{BB962C8B-B14F-4D97-AF65-F5344CB8AC3E}">
        <p14:creationId xmlns:p14="http://schemas.microsoft.com/office/powerpoint/2010/main" val="3437331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31</a:t>
            </a:fld>
            <a:endParaRPr lang="en-US"/>
          </a:p>
        </p:txBody>
      </p:sp>
    </p:spTree>
    <p:extLst>
      <p:ext uri="{BB962C8B-B14F-4D97-AF65-F5344CB8AC3E}">
        <p14:creationId xmlns:p14="http://schemas.microsoft.com/office/powerpoint/2010/main" val="530708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pet &gt; you did good pet / you did bad</a:t>
            </a:r>
          </a:p>
          <a:p>
            <a:endParaRPr lang="en-US" sz="1200" dirty="0"/>
          </a:p>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32</a:t>
            </a:fld>
            <a:endParaRPr lang="en-US"/>
          </a:p>
        </p:txBody>
      </p:sp>
    </p:spTree>
    <p:extLst>
      <p:ext uri="{BB962C8B-B14F-4D97-AF65-F5344CB8AC3E}">
        <p14:creationId xmlns:p14="http://schemas.microsoft.com/office/powerpoint/2010/main" val="2153582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33</a:t>
            </a:fld>
            <a:endParaRPr lang="en-US"/>
          </a:p>
        </p:txBody>
      </p:sp>
    </p:spTree>
    <p:extLst>
      <p:ext uri="{BB962C8B-B14F-4D97-AF65-F5344CB8AC3E}">
        <p14:creationId xmlns:p14="http://schemas.microsoft.com/office/powerpoint/2010/main" val="3359198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28494-E6BA-4A26-84EE-8420C225A916}" type="slidenum">
              <a:rPr lang="en-US" smtClean="0"/>
              <a:t>35</a:t>
            </a:fld>
            <a:endParaRPr lang="en-US"/>
          </a:p>
        </p:txBody>
      </p:sp>
    </p:spTree>
    <p:extLst>
      <p:ext uri="{BB962C8B-B14F-4D97-AF65-F5344CB8AC3E}">
        <p14:creationId xmlns:p14="http://schemas.microsoft.com/office/powerpoint/2010/main" val="3180276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37</a:t>
            </a:fld>
            <a:endParaRPr lang="en-US"/>
          </a:p>
        </p:txBody>
      </p:sp>
    </p:spTree>
    <p:extLst>
      <p:ext uri="{BB962C8B-B14F-4D97-AF65-F5344CB8AC3E}">
        <p14:creationId xmlns:p14="http://schemas.microsoft.com/office/powerpoint/2010/main" val="1623509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21D3B-C6BC-FC06-22D8-609CBCD4DA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DCFC6C-3C9F-1C88-55EE-C07C1BBECE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F5DFB3-BC5F-0370-6752-61EBF4369C18}"/>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9D3E8004-55CE-244A-02AD-D9D44BA80B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A3C46B-B664-AE3D-D8E9-BDDC579302F9}"/>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594988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E825-0DB0-D818-C1B3-9934C0BFF7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15ACAB-59D8-E46F-019D-3331382A97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F96C24-DDFA-D1C6-618C-8C1064484750}"/>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916858C8-3BC5-5D9B-9109-1F990766BC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375EFB-A31C-4F86-F68C-85E75070E75A}"/>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87819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38572C-F152-CADA-EE4C-7CB28D7C63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6A3F3E-D6BF-99D9-AF2F-14DA4DFFE5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49CF2-860B-EA46-F992-899B620197E2}"/>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50E83ADB-5B01-CA36-70DC-5225E627A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31F1F1-91E8-1CD6-35C6-AB9BED538113}"/>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1497093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F58B6-08FC-9E8B-3799-2224C29C18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036A05-F4E0-3A0E-3A7E-3FA3E89730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1186F-D24B-F49E-06AD-832C16E2086E}"/>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1783C40B-85FB-195C-43D7-A2DB13598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BE8AF-A8DF-6847-EE51-957FCCFF5E02}"/>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4165537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7005-76EF-8037-D06C-05E2E1AADC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E81416-18FD-0336-B08B-FACDB0D245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AAFB1D-7160-1DBD-F901-50DA3163AD4F}"/>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506D82A6-24AD-EBE3-8B6F-900D74309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579E2-BE4A-53B2-5B9E-3AA0F3030D79}"/>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336918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AD782-06FC-3D2C-F3E6-DAD479D5D2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2EC89E-0AE0-4086-FA0B-306580AC8A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D9F7C5-C1A5-8E62-19DF-501FAAB08C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BFB5A8-E160-3FB7-B348-36FD5305F876}"/>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6" name="Footer Placeholder 5">
            <a:extLst>
              <a:ext uri="{FF2B5EF4-FFF2-40B4-BE49-F238E27FC236}">
                <a16:creationId xmlns:a16="http://schemas.microsoft.com/office/drawing/2014/main" id="{50A0A082-6563-541A-EF9D-00307129F3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990DEF-9181-BF3B-ED20-B3A5C090176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166402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4339C-319F-0371-36B1-548CA5C149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A51DE3-1DED-E94C-3C63-8C83F9E27E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7CFA07-3138-4280-073D-3D2A4631EF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C03DC2-C102-E6EA-3F78-54DFCDED52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AB7BAF-0E24-876B-5D71-5492D0A115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4C2687-B5AC-861C-AA7C-FE8336CC5505}"/>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8" name="Footer Placeholder 7">
            <a:extLst>
              <a:ext uri="{FF2B5EF4-FFF2-40B4-BE49-F238E27FC236}">
                <a16:creationId xmlns:a16="http://schemas.microsoft.com/office/drawing/2014/main" id="{82F05E1D-822F-FE01-95BF-C54A4561F1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859D88-F094-A075-C5FA-85C76C6E9E46}"/>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137856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F66E-2951-4904-B2FF-EE5004218B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4030F7-2231-9BB0-7DD0-80B769528DEB}"/>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4" name="Footer Placeholder 3">
            <a:extLst>
              <a:ext uri="{FF2B5EF4-FFF2-40B4-BE49-F238E27FC236}">
                <a16:creationId xmlns:a16="http://schemas.microsoft.com/office/drawing/2014/main" id="{A62CFCC7-E9D7-389D-A9F2-BF3702F2B8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082226-E293-779D-A39C-D363A2CF1B7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554261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D2DFD-99BA-0C5E-9DD0-1A9E4CC80227}"/>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3" name="Footer Placeholder 2">
            <a:extLst>
              <a:ext uri="{FF2B5EF4-FFF2-40B4-BE49-F238E27FC236}">
                <a16:creationId xmlns:a16="http://schemas.microsoft.com/office/drawing/2014/main" id="{1E894E2F-5617-DBA6-D862-4E1ACE5A81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E29932-CA1C-53DD-C61B-956FEE299DB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424548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4DCCC-3791-2995-F49F-86147A7A65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0F0EC9-DA08-E62C-B2A5-14C20831E5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6B52FE-61CF-5C17-CA63-C64503094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6C4DD9-215B-8E68-F324-836E51AD614A}"/>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6" name="Footer Placeholder 5">
            <a:extLst>
              <a:ext uri="{FF2B5EF4-FFF2-40B4-BE49-F238E27FC236}">
                <a16:creationId xmlns:a16="http://schemas.microsoft.com/office/drawing/2014/main" id="{3E9185BE-F1EB-5AA0-2A29-5A35D7869B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5F6AFB-27BF-8869-D927-DCF47347495B}"/>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965135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283B-B205-E099-D5AC-F22BC7D5BB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B78F1F-66E7-8A9A-6D8A-0A31EADC09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6AE7DE-C471-B370-09EE-22185FBE17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59CDE1-D55C-6C28-4C9E-3F50CF6F90F7}"/>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6" name="Footer Placeholder 5">
            <a:extLst>
              <a:ext uri="{FF2B5EF4-FFF2-40B4-BE49-F238E27FC236}">
                <a16:creationId xmlns:a16="http://schemas.microsoft.com/office/drawing/2014/main" id="{0DFE45DD-E3BA-4377-3304-43B1EEE262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B4124B-4680-CA32-4828-4406B0C5EDD6}"/>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449576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133F6C-B596-A23C-B42F-FBB08EB573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A5526-5D65-2572-31FF-EC7F4A91E6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8BB84-4C4C-A700-F513-C254E52DE8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AD2D2DC2-F17D-C574-A5E4-E877F7FD65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A7522BE-90D2-DA1F-6FD8-7DE6C537E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DE88-DB29-45BA-A779-09A2D3C05C64}" type="slidenum">
              <a:rPr lang="en-US" smtClean="0"/>
              <a:t>‹#›</a:t>
            </a:fld>
            <a:endParaRPr lang="en-US"/>
          </a:p>
        </p:txBody>
      </p:sp>
    </p:spTree>
    <p:extLst>
      <p:ext uri="{BB962C8B-B14F-4D97-AF65-F5344CB8AC3E}">
        <p14:creationId xmlns:p14="http://schemas.microsoft.com/office/powerpoint/2010/main" val="1207967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nair.shu@northeastern.edu" TargetMode="External"/><Relationship Id="rId2" Type="http://schemas.openxmlformats.org/officeDocument/2006/relationships/hyperlink" Target="mailto:a.mosaddegh@northeastern.ed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oleObject" Target="../embeddings/oleObject3.bin"/><Relationship Id="rId7" Type="http://schemas.openxmlformats.org/officeDocument/2006/relationships/image" Target="../media/image62.em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oleObject" Target="../embeddings/oleObject4.bin"/><Relationship Id="rId5" Type="http://schemas.openxmlformats.org/officeDocument/2006/relationships/image" Target="../media/image61.png"/><Relationship Id="rId4" Type="http://schemas.openxmlformats.org/officeDocument/2006/relationships/image" Target="../media/image60.emf"/></Relationships>
</file>

<file path=ppt/slides/_rels/slide6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5.emf"/><Relationship Id="rId4" Type="http://schemas.openxmlformats.org/officeDocument/2006/relationships/oleObject" Target="../embeddings/oleObject5.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cloud.google.com/bigquery/public-data/" TargetMode="External"/><Relationship Id="rId2" Type="http://schemas.openxmlformats.org/officeDocument/2006/relationships/hyperlink" Target="https://www.data.gov/" TargetMode="External"/><Relationship Id="rId1" Type="http://schemas.openxmlformats.org/officeDocument/2006/relationships/slideLayout" Target="../slideLayouts/slideLayout7.xml"/><Relationship Id="rId5" Type="http://schemas.openxmlformats.org/officeDocument/2006/relationships/hyperlink" Target="https://aws.amazon.com/public-datasets/" TargetMode="External"/><Relationship Id="rId4" Type="http://schemas.openxmlformats.org/officeDocument/2006/relationships/hyperlink" Target="https://www.kaggle.com/dataset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36839-1615-D6B1-2E57-0ADDB3A93C71}"/>
              </a:ext>
            </a:extLst>
          </p:cNvPr>
          <p:cNvSpPr>
            <a:spLocks noGrp="1"/>
          </p:cNvSpPr>
          <p:nvPr>
            <p:ph type="ctrTitle"/>
          </p:nvPr>
        </p:nvSpPr>
        <p:spPr>
          <a:xfrm>
            <a:off x="1552575" y="1393825"/>
            <a:ext cx="9144000" cy="2387600"/>
          </a:xfrm>
        </p:spPr>
        <p:txBody>
          <a:bodyPr>
            <a:normAutofit fontScale="90000"/>
          </a:bodyPr>
          <a:lstStyle/>
          <a:p>
            <a:r>
              <a:rPr lang="en-US" dirty="0">
                <a:solidFill>
                  <a:schemeClr val="accent1">
                    <a:lumMod val="50000"/>
                  </a:schemeClr>
                </a:solidFill>
              </a:rPr>
              <a:t>Data Science Engineering Methods and Tools</a:t>
            </a:r>
            <a:br>
              <a:rPr lang="en-US" dirty="0">
                <a:solidFill>
                  <a:schemeClr val="accent1">
                    <a:lumMod val="75000"/>
                  </a:schemeClr>
                </a:solidFill>
              </a:rPr>
            </a:br>
            <a:r>
              <a:rPr lang="en-US" dirty="0">
                <a:solidFill>
                  <a:schemeClr val="accent1">
                    <a:lumMod val="75000"/>
                  </a:schemeClr>
                </a:solidFill>
              </a:rPr>
              <a:t> </a:t>
            </a:r>
            <a:br>
              <a:rPr lang="en-US">
                <a:solidFill>
                  <a:schemeClr val="accent1">
                    <a:lumMod val="75000"/>
                  </a:schemeClr>
                </a:solidFill>
              </a:rPr>
            </a:br>
            <a:r>
              <a:rPr lang="en-US" sz="5300"/>
              <a:t>Lecture 1</a:t>
            </a:r>
            <a:endParaRPr lang="en-US" dirty="0"/>
          </a:p>
        </p:txBody>
      </p:sp>
      <p:sp>
        <p:nvSpPr>
          <p:cNvPr id="3" name="Subtitle 2">
            <a:extLst>
              <a:ext uri="{FF2B5EF4-FFF2-40B4-BE49-F238E27FC236}">
                <a16:creationId xmlns:a16="http://schemas.microsoft.com/office/drawing/2014/main" id="{BA7B08F6-CA66-E9B6-26EF-64525C3B6B59}"/>
              </a:ext>
            </a:extLst>
          </p:cNvPr>
          <p:cNvSpPr>
            <a:spLocks noGrp="1"/>
          </p:cNvSpPr>
          <p:nvPr>
            <p:ph type="subTitle" idx="1"/>
          </p:nvPr>
        </p:nvSpPr>
        <p:spPr>
          <a:xfrm>
            <a:off x="1524000" y="4164013"/>
            <a:ext cx="9144000" cy="2551112"/>
          </a:xfrm>
        </p:spPr>
        <p:txBody>
          <a:bodyPr>
            <a:normAutofit/>
          </a:bodyPr>
          <a:lstStyle/>
          <a:p>
            <a:r>
              <a:rPr lang="en-US" dirty="0"/>
              <a:t>Northeastern University</a:t>
            </a:r>
          </a:p>
          <a:p>
            <a:r>
              <a:rPr lang="en-US" dirty="0"/>
              <a:t>College of Engineering</a:t>
            </a:r>
          </a:p>
          <a:p>
            <a:endParaRPr lang="en-US" dirty="0"/>
          </a:p>
          <a:p>
            <a:r>
              <a:rPr lang="en-US" sz="1800" b="1" dirty="0">
                <a:effectLst/>
                <a:latin typeface="Calibri" panose="020F0502020204030204" pitchFamily="34" charset="0"/>
                <a:ea typeface="Calibri" panose="020F0502020204030204" pitchFamily="34" charset="0"/>
                <a:cs typeface="Arial" panose="020B0604020202020204" pitchFamily="34" charset="0"/>
              </a:rPr>
              <a:t>INFO 6105 – Spring 2024</a:t>
            </a:r>
            <a:endParaRPr lang="en-US" dirty="0"/>
          </a:p>
          <a:p>
            <a:r>
              <a:rPr lang="en-US" dirty="0"/>
              <a:t>Abdolreza Mosaddegh</a:t>
            </a:r>
          </a:p>
        </p:txBody>
      </p:sp>
    </p:spTree>
    <p:extLst>
      <p:ext uri="{BB962C8B-B14F-4D97-AF65-F5344CB8AC3E}">
        <p14:creationId xmlns:p14="http://schemas.microsoft.com/office/powerpoint/2010/main" val="938570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2411F-486D-A416-07FF-B01112C1543F}"/>
              </a:ext>
            </a:extLst>
          </p:cNvPr>
          <p:cNvSpPr>
            <a:spLocks noGrp="1"/>
          </p:cNvSpPr>
          <p:nvPr>
            <p:ph type="title"/>
          </p:nvPr>
        </p:nvSpPr>
        <p:spPr/>
        <p:txBody>
          <a:bodyPr/>
          <a:lstStyle/>
          <a:p>
            <a:r>
              <a:rPr lang="en-US" dirty="0"/>
              <a:t>Why AI not human ?</a:t>
            </a:r>
          </a:p>
        </p:txBody>
      </p:sp>
      <p:sp>
        <p:nvSpPr>
          <p:cNvPr id="4" name="Content Placeholder 3">
            <a:extLst>
              <a:ext uri="{FF2B5EF4-FFF2-40B4-BE49-F238E27FC236}">
                <a16:creationId xmlns:a16="http://schemas.microsoft.com/office/drawing/2014/main" id="{F730EF9E-9F42-F07A-96E7-12D3D3523BA9}"/>
              </a:ext>
            </a:extLst>
          </p:cNvPr>
          <p:cNvSpPr txBox="1">
            <a:spLocks noGrp="1"/>
          </p:cNvSpPr>
          <p:nvPr>
            <p:ph idx="1"/>
          </p:nvPr>
        </p:nvSpPr>
        <p:spPr>
          <a:xfrm>
            <a:off x="838200" y="1825625"/>
            <a:ext cx="10975848" cy="3319883"/>
          </a:xfrm>
          <a:prstGeom prst="rect">
            <a:avLst/>
          </a:prstGeom>
          <a:noFill/>
        </p:spPr>
        <p:txBody>
          <a:bodyPr wrap="square">
            <a:spAutoFit/>
          </a:bodyPr>
          <a:lstStyle/>
          <a:p>
            <a:r>
              <a:rPr lang="en-US" dirty="0"/>
              <a:t>The problem </a:t>
            </a:r>
            <a:r>
              <a:rPr lang="en-US" dirty="0">
                <a:solidFill>
                  <a:srgbClr val="FF0000"/>
                </a:solidFill>
              </a:rPr>
              <a:t>size</a:t>
            </a:r>
            <a:r>
              <a:rPr lang="en-US" dirty="0"/>
              <a:t> is too vast four human reasoning, calculating and memorizing capabilities</a:t>
            </a:r>
          </a:p>
          <a:p>
            <a:r>
              <a:rPr lang="en-US" dirty="0"/>
              <a:t>The problem needs to be addressed with minimum </a:t>
            </a:r>
            <a:r>
              <a:rPr lang="en-US" dirty="0">
                <a:solidFill>
                  <a:srgbClr val="FF0000"/>
                </a:solidFill>
              </a:rPr>
              <a:t>latency</a:t>
            </a:r>
          </a:p>
          <a:p>
            <a:r>
              <a:rPr lang="en-US" dirty="0"/>
              <a:t>The problem needs an </a:t>
            </a:r>
            <a:r>
              <a:rPr lang="en-US" dirty="0">
                <a:solidFill>
                  <a:srgbClr val="FF0000"/>
                </a:solidFill>
              </a:rPr>
              <a:t>accuracy</a:t>
            </a:r>
            <a:r>
              <a:rPr lang="en-US" dirty="0"/>
              <a:t> rate which is not pragmatic for humans</a:t>
            </a:r>
          </a:p>
          <a:p>
            <a:r>
              <a:rPr lang="en-US" dirty="0"/>
              <a:t>The problem needs a lot of human resources, and it is possible to </a:t>
            </a:r>
            <a:r>
              <a:rPr lang="en-US" dirty="0">
                <a:solidFill>
                  <a:srgbClr val="FF0000"/>
                </a:solidFill>
              </a:rPr>
              <a:t>reduce</a:t>
            </a:r>
            <a:r>
              <a:rPr lang="en-US" dirty="0"/>
              <a:t> </a:t>
            </a:r>
            <a:r>
              <a:rPr lang="en-US" dirty="0">
                <a:solidFill>
                  <a:srgbClr val="FF0000"/>
                </a:solidFill>
              </a:rPr>
              <a:t>costs</a:t>
            </a:r>
            <a:r>
              <a:rPr lang="en-US" dirty="0"/>
              <a:t> using AI </a:t>
            </a:r>
          </a:p>
          <a:p>
            <a:r>
              <a:rPr lang="en-US" dirty="0"/>
              <a:t>The problem can be addressed by humans, but AI makes life </a:t>
            </a:r>
            <a:r>
              <a:rPr lang="en-US" dirty="0">
                <a:solidFill>
                  <a:srgbClr val="FF0000"/>
                </a:solidFill>
              </a:rPr>
              <a:t>easier</a:t>
            </a:r>
            <a:r>
              <a:rPr lang="en-US" dirty="0"/>
              <a:t> !</a:t>
            </a:r>
          </a:p>
        </p:txBody>
      </p:sp>
    </p:spTree>
    <p:extLst>
      <p:ext uri="{BB962C8B-B14F-4D97-AF65-F5344CB8AC3E}">
        <p14:creationId xmlns:p14="http://schemas.microsoft.com/office/powerpoint/2010/main" val="2225871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DC00-A9AA-6781-CE85-A6787C02F081}"/>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B62610AC-B773-CFD0-A2A9-AC31A7D4E8A2}"/>
              </a:ext>
            </a:extLst>
          </p:cNvPr>
          <p:cNvSpPr>
            <a:spLocks noGrp="1"/>
          </p:cNvSpPr>
          <p:nvPr>
            <p:ph idx="1"/>
          </p:nvPr>
        </p:nvSpPr>
        <p:spPr>
          <a:xfrm>
            <a:off x="947928" y="1450721"/>
            <a:ext cx="10515600" cy="4351338"/>
          </a:xfrm>
        </p:spPr>
        <p:txBody>
          <a:bodyPr/>
          <a:lstStyle/>
          <a:p>
            <a:pPr marL="0" indent="0">
              <a:buNone/>
            </a:pPr>
            <a:r>
              <a:rPr lang="en-US" dirty="0"/>
              <a:t>“The ability to take data — to be able to understand it, to process it, to extract value from it, to visualize it, to communicate it.”</a:t>
            </a:r>
          </a:p>
        </p:txBody>
      </p:sp>
      <p:pic>
        <p:nvPicPr>
          <p:cNvPr id="5" name="Picture 4" descr="A diagram of data processing&#10;&#10;Description automatically generated">
            <a:extLst>
              <a:ext uri="{FF2B5EF4-FFF2-40B4-BE49-F238E27FC236}">
                <a16:creationId xmlns:a16="http://schemas.microsoft.com/office/drawing/2014/main" id="{6C0096E3-0DA3-8F36-562E-4480E9444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3960" y="2471886"/>
            <a:ext cx="5929296" cy="4351338"/>
          </a:xfrm>
          <a:prstGeom prst="rect">
            <a:avLst/>
          </a:prstGeom>
        </p:spPr>
      </p:pic>
      <p:sp>
        <p:nvSpPr>
          <p:cNvPr id="7" name="TextBox 6">
            <a:extLst>
              <a:ext uri="{FF2B5EF4-FFF2-40B4-BE49-F238E27FC236}">
                <a16:creationId xmlns:a16="http://schemas.microsoft.com/office/drawing/2014/main" id="{955926F1-2DDA-3786-7BE0-6B4457018320}"/>
              </a:ext>
            </a:extLst>
          </p:cNvPr>
          <p:cNvSpPr txBox="1"/>
          <p:nvPr/>
        </p:nvSpPr>
        <p:spPr>
          <a:xfrm>
            <a:off x="5478780" y="6546390"/>
            <a:ext cx="6094476" cy="369332"/>
          </a:xfrm>
          <a:prstGeom prst="rect">
            <a:avLst/>
          </a:prstGeom>
          <a:noFill/>
        </p:spPr>
        <p:txBody>
          <a:bodyPr wrap="square">
            <a:spAutoFit/>
          </a:bodyPr>
          <a:lstStyle/>
          <a:p>
            <a:r>
              <a:rPr lang="en-US" dirty="0"/>
              <a:t>Berkeley</a:t>
            </a:r>
          </a:p>
        </p:txBody>
      </p:sp>
      <p:sp>
        <p:nvSpPr>
          <p:cNvPr id="9" name="TextBox 8">
            <a:extLst>
              <a:ext uri="{FF2B5EF4-FFF2-40B4-BE49-F238E27FC236}">
                <a16:creationId xmlns:a16="http://schemas.microsoft.com/office/drawing/2014/main" id="{94C45A20-89C9-81E9-C002-0FDCBE001B77}"/>
              </a:ext>
            </a:extLst>
          </p:cNvPr>
          <p:cNvSpPr txBox="1"/>
          <p:nvPr/>
        </p:nvSpPr>
        <p:spPr>
          <a:xfrm>
            <a:off x="1072134" y="2591618"/>
            <a:ext cx="6094476" cy="369332"/>
          </a:xfrm>
          <a:prstGeom prst="rect">
            <a:avLst/>
          </a:prstGeom>
          <a:noFill/>
        </p:spPr>
        <p:txBody>
          <a:bodyPr wrap="square">
            <a:spAutoFit/>
          </a:bodyPr>
          <a:lstStyle/>
          <a:p>
            <a:r>
              <a:rPr lang="en-US" dirty="0"/>
              <a:t>Hal Varian</a:t>
            </a:r>
          </a:p>
        </p:txBody>
      </p:sp>
    </p:spTree>
    <p:extLst>
      <p:ext uri="{BB962C8B-B14F-4D97-AF65-F5344CB8AC3E}">
        <p14:creationId xmlns:p14="http://schemas.microsoft.com/office/powerpoint/2010/main" val="337670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43B3A-BE4E-DA35-C7AF-87A17A714C21}"/>
              </a:ext>
            </a:extLst>
          </p:cNvPr>
          <p:cNvSpPr>
            <a:spLocks noGrp="1"/>
          </p:cNvSpPr>
          <p:nvPr>
            <p:ph type="title"/>
          </p:nvPr>
        </p:nvSpPr>
        <p:spPr/>
        <p:txBody>
          <a:bodyPr/>
          <a:lstStyle/>
          <a:p>
            <a:r>
              <a:rPr lang="en-US" dirty="0"/>
              <a:t>Data Science vs. Machine Learning</a:t>
            </a:r>
          </a:p>
        </p:txBody>
      </p:sp>
      <p:sp>
        <p:nvSpPr>
          <p:cNvPr id="4" name="TextBox 3">
            <a:extLst>
              <a:ext uri="{FF2B5EF4-FFF2-40B4-BE49-F238E27FC236}">
                <a16:creationId xmlns:a16="http://schemas.microsoft.com/office/drawing/2014/main" id="{BF26E5D9-FD07-E741-444D-32B769456831}"/>
              </a:ext>
            </a:extLst>
          </p:cNvPr>
          <p:cNvSpPr txBox="1"/>
          <p:nvPr/>
        </p:nvSpPr>
        <p:spPr>
          <a:xfrm>
            <a:off x="1072134" y="2343757"/>
            <a:ext cx="6094476" cy="1477328"/>
          </a:xfrm>
          <a:prstGeom prst="rect">
            <a:avLst/>
          </a:prstGeom>
          <a:noFill/>
        </p:spPr>
        <p:txBody>
          <a:bodyPr wrap="square">
            <a:spAutoFit/>
          </a:bodyPr>
          <a:lstStyle/>
          <a:p>
            <a:r>
              <a:rPr lang="en-US" dirty="0"/>
              <a:t>Data science is a </a:t>
            </a:r>
            <a:r>
              <a:rPr lang="en-US" dirty="0">
                <a:solidFill>
                  <a:srgbClr val="C00000"/>
                </a:solidFill>
              </a:rPr>
              <a:t>broad term </a:t>
            </a:r>
            <a:r>
              <a:rPr lang="en-US" dirty="0"/>
              <a:t>not only focuses on algorithms and statistics but also takes care of the entire data processing methodology includes data cleansing, and visualization. Machine learning is used in data science to help discover patterns in processing and analyzing data.</a:t>
            </a:r>
          </a:p>
        </p:txBody>
      </p:sp>
      <p:pic>
        <p:nvPicPr>
          <p:cNvPr id="9" name="Content Placeholder 8">
            <a:extLst>
              <a:ext uri="{FF2B5EF4-FFF2-40B4-BE49-F238E27FC236}">
                <a16:creationId xmlns:a16="http://schemas.microsoft.com/office/drawing/2014/main" id="{C0089EEA-1866-1B7C-537D-204F3F548BB4}"/>
              </a:ext>
            </a:extLst>
          </p:cNvPr>
          <p:cNvPicPr>
            <a:picLocks noGrp="1" noChangeAspect="1"/>
          </p:cNvPicPr>
          <p:nvPr>
            <p:ph idx="1"/>
          </p:nvPr>
        </p:nvPicPr>
        <p:blipFill>
          <a:blip r:embed="rId2"/>
          <a:stretch>
            <a:fillRect/>
          </a:stretch>
        </p:blipFill>
        <p:spPr>
          <a:xfrm>
            <a:off x="7166610" y="2135566"/>
            <a:ext cx="4483330" cy="3822896"/>
          </a:xfrm>
        </p:spPr>
      </p:pic>
      <p:sp>
        <p:nvSpPr>
          <p:cNvPr id="11" name="TextBox 10">
            <a:extLst>
              <a:ext uri="{FF2B5EF4-FFF2-40B4-BE49-F238E27FC236}">
                <a16:creationId xmlns:a16="http://schemas.microsoft.com/office/drawing/2014/main" id="{F04048EA-2775-7315-1CB5-23B445BCBAC5}"/>
              </a:ext>
            </a:extLst>
          </p:cNvPr>
          <p:cNvSpPr txBox="1"/>
          <p:nvPr/>
        </p:nvSpPr>
        <p:spPr>
          <a:xfrm>
            <a:off x="8058150" y="6403340"/>
            <a:ext cx="6094476" cy="276999"/>
          </a:xfrm>
          <a:prstGeom prst="rect">
            <a:avLst/>
          </a:prstGeom>
          <a:noFill/>
        </p:spPr>
        <p:txBody>
          <a:bodyPr wrap="square">
            <a:spAutoFit/>
          </a:bodyPr>
          <a:lstStyle/>
          <a:p>
            <a:r>
              <a:rPr lang="en-US" sz="1200" dirty="0"/>
              <a:t>Tierney</a:t>
            </a:r>
          </a:p>
        </p:txBody>
      </p:sp>
    </p:spTree>
    <p:extLst>
      <p:ext uri="{BB962C8B-B14F-4D97-AF65-F5344CB8AC3E}">
        <p14:creationId xmlns:p14="http://schemas.microsoft.com/office/powerpoint/2010/main" val="3888387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Chart, bubble chart&#10;&#10;Description automatically generated">
            <a:extLst>
              <a:ext uri="{FF2B5EF4-FFF2-40B4-BE49-F238E27FC236}">
                <a16:creationId xmlns:a16="http://schemas.microsoft.com/office/drawing/2014/main" id="{3C6A59E5-8446-44FC-0E9C-6CD41F6380D4}"/>
              </a:ext>
            </a:extLst>
          </p:cNvPr>
          <p:cNvPicPr>
            <a:picLocks noGrp="1" noChangeAspect="1"/>
          </p:cNvPicPr>
          <p:nvPr>
            <p:ph idx="1"/>
          </p:nvPr>
        </p:nvPicPr>
        <p:blipFill>
          <a:blip r:embed="rId2"/>
          <a:stretch>
            <a:fillRect/>
          </a:stretch>
        </p:blipFill>
        <p:spPr>
          <a:xfrm>
            <a:off x="3091137" y="1600201"/>
            <a:ext cx="6366189" cy="4525963"/>
          </a:xfrm>
        </p:spPr>
      </p:pic>
      <p:sp>
        <p:nvSpPr>
          <p:cNvPr id="16" name="TextBox 15">
            <a:extLst>
              <a:ext uri="{FF2B5EF4-FFF2-40B4-BE49-F238E27FC236}">
                <a16:creationId xmlns:a16="http://schemas.microsoft.com/office/drawing/2014/main" id="{58E9F117-D09D-4BF4-B1D3-12CAA8BB6A07}"/>
              </a:ext>
            </a:extLst>
          </p:cNvPr>
          <p:cNvSpPr txBox="1"/>
          <p:nvPr/>
        </p:nvSpPr>
        <p:spPr>
          <a:xfrm>
            <a:off x="3597931" y="4151334"/>
            <a:ext cx="4572000" cy="307777"/>
          </a:xfrm>
          <a:prstGeom prst="rect">
            <a:avLst/>
          </a:prstGeom>
          <a:noFill/>
        </p:spPr>
        <p:txBody>
          <a:bodyPr wrap="square">
            <a:spAutoFit/>
          </a:bodyPr>
          <a:lstStyle/>
          <a:p>
            <a:r>
              <a:rPr lang="en-US" sz="1400" b="1" dirty="0"/>
              <a:t>What happened?</a:t>
            </a:r>
          </a:p>
        </p:txBody>
      </p:sp>
      <p:sp>
        <p:nvSpPr>
          <p:cNvPr id="20" name="TextBox 19">
            <a:extLst>
              <a:ext uri="{FF2B5EF4-FFF2-40B4-BE49-F238E27FC236}">
                <a16:creationId xmlns:a16="http://schemas.microsoft.com/office/drawing/2014/main" id="{645C70C1-4453-51E5-C386-4A4370A5A36A}"/>
              </a:ext>
            </a:extLst>
          </p:cNvPr>
          <p:cNvSpPr txBox="1"/>
          <p:nvPr/>
        </p:nvSpPr>
        <p:spPr>
          <a:xfrm>
            <a:off x="5638800" y="2312323"/>
            <a:ext cx="4572000" cy="307777"/>
          </a:xfrm>
          <a:prstGeom prst="rect">
            <a:avLst/>
          </a:prstGeom>
          <a:noFill/>
        </p:spPr>
        <p:txBody>
          <a:bodyPr wrap="square">
            <a:spAutoFit/>
          </a:bodyPr>
          <a:lstStyle/>
          <a:p>
            <a:r>
              <a:rPr lang="en-US" sz="1400" b="1" dirty="0"/>
              <a:t>What is likely to happen?</a:t>
            </a:r>
          </a:p>
        </p:txBody>
      </p:sp>
      <p:sp>
        <p:nvSpPr>
          <p:cNvPr id="22" name="TextBox 21">
            <a:extLst>
              <a:ext uri="{FF2B5EF4-FFF2-40B4-BE49-F238E27FC236}">
                <a16:creationId xmlns:a16="http://schemas.microsoft.com/office/drawing/2014/main" id="{612CBFAF-2A30-1ECC-D58D-CDCC72FC35A4}"/>
              </a:ext>
            </a:extLst>
          </p:cNvPr>
          <p:cNvSpPr txBox="1"/>
          <p:nvPr/>
        </p:nvSpPr>
        <p:spPr>
          <a:xfrm>
            <a:off x="7531861" y="1439308"/>
            <a:ext cx="4572000" cy="307777"/>
          </a:xfrm>
          <a:prstGeom prst="rect">
            <a:avLst/>
          </a:prstGeom>
          <a:noFill/>
        </p:spPr>
        <p:txBody>
          <a:bodyPr wrap="square">
            <a:spAutoFit/>
          </a:bodyPr>
          <a:lstStyle/>
          <a:p>
            <a:r>
              <a:rPr lang="en-US" sz="1400" b="1" dirty="0"/>
              <a:t>What should be done?</a:t>
            </a:r>
          </a:p>
        </p:txBody>
      </p:sp>
      <p:sp>
        <p:nvSpPr>
          <p:cNvPr id="24" name="TextBox 23">
            <a:extLst>
              <a:ext uri="{FF2B5EF4-FFF2-40B4-BE49-F238E27FC236}">
                <a16:creationId xmlns:a16="http://schemas.microsoft.com/office/drawing/2014/main" id="{8A9A6D63-2B21-3C5B-6442-CC78D54F8418}"/>
              </a:ext>
            </a:extLst>
          </p:cNvPr>
          <p:cNvSpPr txBox="1"/>
          <p:nvPr/>
        </p:nvSpPr>
        <p:spPr>
          <a:xfrm>
            <a:off x="3800443" y="5635989"/>
            <a:ext cx="5230678" cy="307777"/>
          </a:xfrm>
          <a:prstGeom prst="rect">
            <a:avLst/>
          </a:prstGeom>
          <a:noFill/>
        </p:spPr>
        <p:txBody>
          <a:bodyPr wrap="square">
            <a:spAutoFit/>
          </a:bodyPr>
          <a:lstStyle/>
          <a:p>
            <a:r>
              <a:rPr lang="en-US" sz="1400" dirty="0">
                <a:solidFill>
                  <a:srgbClr val="C00000"/>
                </a:solidFill>
              </a:rPr>
              <a:t>Visualizations, Reports, … </a:t>
            </a:r>
          </a:p>
        </p:txBody>
      </p:sp>
      <p:sp>
        <p:nvSpPr>
          <p:cNvPr id="27" name="TextBox 26">
            <a:extLst>
              <a:ext uri="{FF2B5EF4-FFF2-40B4-BE49-F238E27FC236}">
                <a16:creationId xmlns:a16="http://schemas.microsoft.com/office/drawing/2014/main" id="{C313C850-657C-7D32-36E3-C279EFB6DF65}"/>
              </a:ext>
            </a:extLst>
          </p:cNvPr>
          <p:cNvSpPr txBox="1"/>
          <p:nvPr/>
        </p:nvSpPr>
        <p:spPr>
          <a:xfrm>
            <a:off x="5119606" y="4771965"/>
            <a:ext cx="5230678" cy="307777"/>
          </a:xfrm>
          <a:prstGeom prst="rect">
            <a:avLst/>
          </a:prstGeom>
          <a:noFill/>
        </p:spPr>
        <p:txBody>
          <a:bodyPr wrap="square">
            <a:spAutoFit/>
          </a:bodyPr>
          <a:lstStyle/>
          <a:p>
            <a:r>
              <a:rPr lang="en-US" sz="1400" dirty="0">
                <a:solidFill>
                  <a:srgbClr val="C00000"/>
                </a:solidFill>
              </a:rPr>
              <a:t>Correlations, Cluster Analysis, …</a:t>
            </a:r>
          </a:p>
        </p:txBody>
      </p:sp>
      <p:sp>
        <p:nvSpPr>
          <p:cNvPr id="29" name="TextBox 28">
            <a:extLst>
              <a:ext uri="{FF2B5EF4-FFF2-40B4-BE49-F238E27FC236}">
                <a16:creationId xmlns:a16="http://schemas.microsoft.com/office/drawing/2014/main" id="{A2F0A330-DA78-DB39-8E0E-DFCFA08AC829}"/>
              </a:ext>
            </a:extLst>
          </p:cNvPr>
          <p:cNvSpPr txBox="1"/>
          <p:nvPr/>
        </p:nvSpPr>
        <p:spPr>
          <a:xfrm>
            <a:off x="6415782" y="3860621"/>
            <a:ext cx="5230678" cy="307777"/>
          </a:xfrm>
          <a:prstGeom prst="rect">
            <a:avLst/>
          </a:prstGeom>
          <a:noFill/>
        </p:spPr>
        <p:txBody>
          <a:bodyPr wrap="square">
            <a:spAutoFit/>
          </a:bodyPr>
          <a:lstStyle/>
          <a:p>
            <a:r>
              <a:rPr lang="en-US" sz="1400" dirty="0">
                <a:solidFill>
                  <a:srgbClr val="C00000"/>
                </a:solidFill>
              </a:rPr>
              <a:t>Regression, Classification </a:t>
            </a:r>
          </a:p>
        </p:txBody>
      </p:sp>
      <p:sp>
        <p:nvSpPr>
          <p:cNvPr id="33" name="TextBox 32">
            <a:extLst>
              <a:ext uri="{FF2B5EF4-FFF2-40B4-BE49-F238E27FC236}">
                <a16:creationId xmlns:a16="http://schemas.microsoft.com/office/drawing/2014/main" id="{17D56FA7-FF40-B28E-E684-2EC0BCC9D0DD}"/>
              </a:ext>
            </a:extLst>
          </p:cNvPr>
          <p:cNvSpPr txBox="1"/>
          <p:nvPr/>
        </p:nvSpPr>
        <p:spPr>
          <a:xfrm>
            <a:off x="7734945" y="2924848"/>
            <a:ext cx="5230678" cy="307777"/>
          </a:xfrm>
          <a:prstGeom prst="rect">
            <a:avLst/>
          </a:prstGeom>
          <a:noFill/>
        </p:spPr>
        <p:txBody>
          <a:bodyPr wrap="square">
            <a:spAutoFit/>
          </a:bodyPr>
          <a:lstStyle/>
          <a:p>
            <a:r>
              <a:rPr lang="en-US" sz="1400" dirty="0">
                <a:solidFill>
                  <a:srgbClr val="C00000"/>
                </a:solidFill>
              </a:rPr>
              <a:t>Decision support systems, Autonomous Systems</a:t>
            </a:r>
          </a:p>
        </p:txBody>
      </p:sp>
      <p:sp>
        <p:nvSpPr>
          <p:cNvPr id="37" name="Rectangle: Rounded Corners 36">
            <a:extLst>
              <a:ext uri="{FF2B5EF4-FFF2-40B4-BE49-F238E27FC236}">
                <a16:creationId xmlns:a16="http://schemas.microsoft.com/office/drawing/2014/main" id="{74251726-2688-4AE7-853F-FA2804701B7D}"/>
              </a:ext>
            </a:extLst>
          </p:cNvPr>
          <p:cNvSpPr/>
          <p:nvPr/>
        </p:nvSpPr>
        <p:spPr>
          <a:xfrm>
            <a:off x="3668110" y="3234060"/>
            <a:ext cx="2747672" cy="245010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69A4A24-EF3D-1583-A6F5-2239D4B8BC9C}"/>
              </a:ext>
            </a:extLst>
          </p:cNvPr>
          <p:cNvSpPr txBox="1"/>
          <p:nvPr/>
        </p:nvSpPr>
        <p:spPr>
          <a:xfrm>
            <a:off x="4506196" y="6483510"/>
            <a:ext cx="1226820" cy="369332"/>
          </a:xfrm>
          <a:prstGeom prst="rect">
            <a:avLst/>
          </a:prstGeom>
          <a:noFill/>
        </p:spPr>
        <p:txBody>
          <a:bodyPr wrap="square">
            <a:spAutoFit/>
          </a:bodyPr>
          <a:lstStyle/>
          <a:p>
            <a:r>
              <a:rPr lang="en-US" dirty="0">
                <a:solidFill>
                  <a:schemeClr val="accent6">
                    <a:lumMod val="75000"/>
                  </a:schemeClr>
                </a:solidFill>
              </a:rPr>
              <a:t>Hindsight</a:t>
            </a:r>
          </a:p>
        </p:txBody>
      </p:sp>
      <p:sp>
        <p:nvSpPr>
          <p:cNvPr id="4" name="TextBox 3">
            <a:extLst>
              <a:ext uri="{FF2B5EF4-FFF2-40B4-BE49-F238E27FC236}">
                <a16:creationId xmlns:a16="http://schemas.microsoft.com/office/drawing/2014/main" id="{1C45C56D-1CA4-34BB-759F-D950F9DA7266}"/>
              </a:ext>
            </a:extLst>
          </p:cNvPr>
          <p:cNvSpPr txBox="1"/>
          <p:nvPr/>
        </p:nvSpPr>
        <p:spPr>
          <a:xfrm>
            <a:off x="6784086" y="6497745"/>
            <a:ext cx="1226820" cy="369332"/>
          </a:xfrm>
          <a:prstGeom prst="rect">
            <a:avLst/>
          </a:prstGeom>
          <a:noFill/>
        </p:spPr>
        <p:txBody>
          <a:bodyPr wrap="square">
            <a:spAutoFit/>
          </a:bodyPr>
          <a:lstStyle/>
          <a:p>
            <a:r>
              <a:rPr lang="en-US" dirty="0">
                <a:solidFill>
                  <a:schemeClr val="accent6">
                    <a:lumMod val="75000"/>
                  </a:schemeClr>
                </a:solidFill>
              </a:rPr>
              <a:t>Insight</a:t>
            </a:r>
          </a:p>
        </p:txBody>
      </p:sp>
      <p:sp>
        <p:nvSpPr>
          <p:cNvPr id="6" name="TextBox 5">
            <a:extLst>
              <a:ext uri="{FF2B5EF4-FFF2-40B4-BE49-F238E27FC236}">
                <a16:creationId xmlns:a16="http://schemas.microsoft.com/office/drawing/2014/main" id="{B617EF22-DC13-CFF0-1FD8-CE8EFCA3103C}"/>
              </a:ext>
            </a:extLst>
          </p:cNvPr>
          <p:cNvSpPr txBox="1"/>
          <p:nvPr/>
        </p:nvSpPr>
        <p:spPr>
          <a:xfrm>
            <a:off x="8106957" y="6497745"/>
            <a:ext cx="1504421" cy="369332"/>
          </a:xfrm>
          <a:prstGeom prst="rect">
            <a:avLst/>
          </a:prstGeom>
          <a:noFill/>
        </p:spPr>
        <p:txBody>
          <a:bodyPr wrap="square">
            <a:spAutoFit/>
          </a:bodyPr>
          <a:lstStyle/>
          <a:p>
            <a:r>
              <a:rPr lang="en-US" dirty="0">
                <a:solidFill>
                  <a:schemeClr val="accent6">
                    <a:lumMod val="75000"/>
                  </a:schemeClr>
                </a:solidFill>
              </a:rPr>
              <a:t>Foresight</a:t>
            </a:r>
            <a:endParaRPr lang="en-US" dirty="0"/>
          </a:p>
        </p:txBody>
      </p:sp>
      <p:sp>
        <p:nvSpPr>
          <p:cNvPr id="8" name="TextBox 7">
            <a:extLst>
              <a:ext uri="{FF2B5EF4-FFF2-40B4-BE49-F238E27FC236}">
                <a16:creationId xmlns:a16="http://schemas.microsoft.com/office/drawing/2014/main" id="{68F2726F-4C21-8E34-0818-483135FDDFAF}"/>
              </a:ext>
            </a:extLst>
          </p:cNvPr>
          <p:cNvSpPr txBox="1"/>
          <p:nvPr/>
        </p:nvSpPr>
        <p:spPr>
          <a:xfrm>
            <a:off x="9385059" y="5390266"/>
            <a:ext cx="1298480" cy="261610"/>
          </a:xfrm>
          <a:prstGeom prst="rect">
            <a:avLst/>
          </a:prstGeom>
          <a:noFill/>
        </p:spPr>
        <p:txBody>
          <a:bodyPr wrap="square">
            <a:spAutoFit/>
          </a:bodyPr>
          <a:lstStyle/>
          <a:p>
            <a:r>
              <a:rPr lang="en-US" sz="1050" dirty="0"/>
              <a:t>Gartner</a:t>
            </a:r>
          </a:p>
        </p:txBody>
      </p:sp>
      <p:sp>
        <p:nvSpPr>
          <p:cNvPr id="7" name="TextBox 6">
            <a:extLst>
              <a:ext uri="{FF2B5EF4-FFF2-40B4-BE49-F238E27FC236}">
                <a16:creationId xmlns:a16="http://schemas.microsoft.com/office/drawing/2014/main" id="{200041B0-5244-BD31-0BCC-A4CFDD97F58D}"/>
              </a:ext>
            </a:extLst>
          </p:cNvPr>
          <p:cNvSpPr txBox="1"/>
          <p:nvPr/>
        </p:nvSpPr>
        <p:spPr>
          <a:xfrm>
            <a:off x="4687721" y="3249162"/>
            <a:ext cx="4572000" cy="307777"/>
          </a:xfrm>
          <a:prstGeom prst="rect">
            <a:avLst/>
          </a:prstGeom>
          <a:noFill/>
        </p:spPr>
        <p:txBody>
          <a:bodyPr wrap="square">
            <a:spAutoFit/>
          </a:bodyPr>
          <a:lstStyle/>
          <a:p>
            <a:r>
              <a:rPr lang="en-US" sz="1400" b="1" dirty="0"/>
              <a:t>Why did it happen?</a:t>
            </a:r>
          </a:p>
        </p:txBody>
      </p:sp>
      <p:sp>
        <p:nvSpPr>
          <p:cNvPr id="9" name="TextBox 8">
            <a:extLst>
              <a:ext uri="{FF2B5EF4-FFF2-40B4-BE49-F238E27FC236}">
                <a16:creationId xmlns:a16="http://schemas.microsoft.com/office/drawing/2014/main" id="{D4EEFCC7-4F2C-BCA9-AC03-BC2EC511D17F}"/>
              </a:ext>
            </a:extLst>
          </p:cNvPr>
          <p:cNvSpPr txBox="1"/>
          <p:nvPr/>
        </p:nvSpPr>
        <p:spPr>
          <a:xfrm>
            <a:off x="4353475" y="2797576"/>
            <a:ext cx="4572000" cy="307777"/>
          </a:xfrm>
          <a:prstGeom prst="rect">
            <a:avLst/>
          </a:prstGeom>
          <a:noFill/>
        </p:spPr>
        <p:txBody>
          <a:bodyPr wrap="square">
            <a:spAutoFit/>
          </a:bodyPr>
          <a:lstStyle/>
          <a:p>
            <a:r>
              <a:rPr lang="en-US" sz="1400" b="1" dirty="0">
                <a:solidFill>
                  <a:schemeClr val="accent1">
                    <a:lumMod val="75000"/>
                  </a:schemeClr>
                </a:solidFill>
              </a:rPr>
              <a:t>Descriptive</a:t>
            </a:r>
          </a:p>
        </p:txBody>
      </p:sp>
      <p:sp>
        <p:nvSpPr>
          <p:cNvPr id="11" name="TextBox 10">
            <a:extLst>
              <a:ext uri="{FF2B5EF4-FFF2-40B4-BE49-F238E27FC236}">
                <a16:creationId xmlns:a16="http://schemas.microsoft.com/office/drawing/2014/main" id="{E266E557-062F-EC75-5808-29E2B89F73C4}"/>
              </a:ext>
            </a:extLst>
          </p:cNvPr>
          <p:cNvSpPr txBox="1"/>
          <p:nvPr/>
        </p:nvSpPr>
        <p:spPr>
          <a:xfrm>
            <a:off x="1028530" y="391099"/>
            <a:ext cx="6481762" cy="769441"/>
          </a:xfrm>
          <a:prstGeom prst="rect">
            <a:avLst/>
          </a:prstGeom>
          <a:noFill/>
        </p:spPr>
        <p:txBody>
          <a:bodyPr wrap="square">
            <a:spAutoFit/>
          </a:bodyPr>
          <a:lstStyle/>
          <a:p>
            <a:r>
              <a:rPr lang="en-US" sz="4400" dirty="0">
                <a:latin typeface="+mj-lt"/>
                <a:ea typeface="+mj-ea"/>
                <a:cs typeface="+mj-cs"/>
              </a:rPr>
              <a:t>Analytics</a:t>
            </a:r>
          </a:p>
        </p:txBody>
      </p:sp>
    </p:spTree>
    <p:extLst>
      <p:ext uri="{BB962C8B-B14F-4D97-AF65-F5344CB8AC3E}">
        <p14:creationId xmlns:p14="http://schemas.microsoft.com/office/powerpoint/2010/main" val="1730723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80B2C-25A0-307A-630E-D457F909F82C}"/>
              </a:ext>
            </a:extLst>
          </p:cNvPr>
          <p:cNvSpPr>
            <a:spLocks noGrp="1"/>
          </p:cNvSpPr>
          <p:nvPr>
            <p:ph type="title"/>
          </p:nvPr>
        </p:nvSpPr>
        <p:spPr/>
        <p:txBody>
          <a:bodyPr/>
          <a:lstStyle/>
          <a:p>
            <a:endParaRPr lang="en-US"/>
          </a:p>
        </p:txBody>
      </p:sp>
      <p:pic>
        <p:nvPicPr>
          <p:cNvPr id="5" name="Content Placeholder 4" descr="A diagram of machine learning&#10;&#10;Description automatically generated">
            <a:extLst>
              <a:ext uri="{FF2B5EF4-FFF2-40B4-BE49-F238E27FC236}">
                <a16:creationId xmlns:a16="http://schemas.microsoft.com/office/drawing/2014/main" id="{93368D57-764B-3A2F-B293-D04A40A278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0619" y="1113622"/>
            <a:ext cx="7502887" cy="5278798"/>
          </a:xfrm>
        </p:spPr>
      </p:pic>
      <p:sp>
        <p:nvSpPr>
          <p:cNvPr id="7" name="TextBox 6">
            <a:extLst>
              <a:ext uri="{FF2B5EF4-FFF2-40B4-BE49-F238E27FC236}">
                <a16:creationId xmlns:a16="http://schemas.microsoft.com/office/drawing/2014/main" id="{2136972F-0AC5-56E9-137B-20F774BC3E2B}"/>
              </a:ext>
            </a:extLst>
          </p:cNvPr>
          <p:cNvSpPr txBox="1"/>
          <p:nvPr/>
        </p:nvSpPr>
        <p:spPr>
          <a:xfrm>
            <a:off x="578358" y="6014966"/>
            <a:ext cx="6094476" cy="276999"/>
          </a:xfrm>
          <a:prstGeom prst="rect">
            <a:avLst/>
          </a:prstGeom>
          <a:noFill/>
        </p:spPr>
        <p:txBody>
          <a:bodyPr wrap="square">
            <a:spAutoFit/>
          </a:bodyPr>
          <a:lstStyle/>
          <a:p>
            <a:r>
              <a:rPr lang="en-US" sz="1200" dirty="0" err="1"/>
              <a:t>packt</a:t>
            </a:r>
            <a:endParaRPr lang="en-US" sz="1200" dirty="0"/>
          </a:p>
        </p:txBody>
      </p:sp>
      <p:sp>
        <p:nvSpPr>
          <p:cNvPr id="3" name="object 33">
            <a:extLst>
              <a:ext uri="{FF2B5EF4-FFF2-40B4-BE49-F238E27FC236}">
                <a16:creationId xmlns:a16="http://schemas.microsoft.com/office/drawing/2014/main" id="{8692D286-BBE3-B67F-1F51-E44717AF8C84}"/>
              </a:ext>
            </a:extLst>
          </p:cNvPr>
          <p:cNvSpPr txBox="1"/>
          <p:nvPr/>
        </p:nvSpPr>
        <p:spPr>
          <a:xfrm>
            <a:off x="7522274" y="2395150"/>
            <a:ext cx="2061232" cy="232830"/>
          </a:xfrm>
          <a:prstGeom prst="rect">
            <a:avLst/>
          </a:prstGeom>
          <a:ln w="3175">
            <a:solidFill>
              <a:srgbClr val="3364A3"/>
            </a:solidFill>
          </a:ln>
        </p:spPr>
        <p:txBody>
          <a:bodyPr vert="horz" wrap="square" lIns="0" tIns="61414" rIns="0" bIns="0" rtlCol="0">
            <a:spAutoFit/>
          </a:bodyPr>
          <a:lstStyle/>
          <a:p>
            <a:pPr marL="115780">
              <a:spcBef>
                <a:spcPts val="484"/>
              </a:spcBef>
            </a:pPr>
            <a:r>
              <a:rPr sz="1110" dirty="0">
                <a:latin typeface="Arial MT"/>
                <a:cs typeface="Arial MT"/>
              </a:rPr>
              <a:t>Learning</a:t>
            </a:r>
            <a:r>
              <a:rPr sz="1110" spc="-24" dirty="0">
                <a:latin typeface="Arial MT"/>
                <a:cs typeface="Arial MT"/>
              </a:rPr>
              <a:t> </a:t>
            </a:r>
            <a:r>
              <a:rPr sz="1110" dirty="0">
                <a:latin typeface="Arial MT"/>
                <a:cs typeface="Arial MT"/>
              </a:rPr>
              <a:t>using</a:t>
            </a:r>
            <a:r>
              <a:rPr sz="1110" spc="-16" dirty="0">
                <a:latin typeface="Arial MT"/>
                <a:cs typeface="Arial MT"/>
              </a:rPr>
              <a:t> </a:t>
            </a:r>
            <a:r>
              <a:rPr sz="1110" b="1" dirty="0">
                <a:solidFill>
                  <a:srgbClr val="FF3333"/>
                </a:solidFill>
                <a:latin typeface="Arial"/>
                <a:cs typeface="Arial"/>
              </a:rPr>
              <a:t>labeled</a:t>
            </a:r>
            <a:r>
              <a:rPr sz="1110" b="1" spc="-24" dirty="0">
                <a:solidFill>
                  <a:srgbClr val="FF3333"/>
                </a:solidFill>
                <a:latin typeface="Arial"/>
                <a:cs typeface="Arial"/>
              </a:rPr>
              <a:t> </a:t>
            </a:r>
            <a:r>
              <a:rPr sz="1110" dirty="0">
                <a:latin typeface="Arial MT"/>
                <a:cs typeface="Arial MT"/>
              </a:rPr>
              <a:t>data</a:t>
            </a:r>
          </a:p>
        </p:txBody>
      </p:sp>
      <p:sp>
        <p:nvSpPr>
          <p:cNvPr id="4" name="object 34">
            <a:extLst>
              <a:ext uri="{FF2B5EF4-FFF2-40B4-BE49-F238E27FC236}">
                <a16:creationId xmlns:a16="http://schemas.microsoft.com/office/drawing/2014/main" id="{68FCA3EE-71EC-50FB-D658-8E849325FE65}"/>
              </a:ext>
            </a:extLst>
          </p:cNvPr>
          <p:cNvSpPr txBox="1"/>
          <p:nvPr/>
        </p:nvSpPr>
        <p:spPr>
          <a:xfrm>
            <a:off x="2000821" y="2405460"/>
            <a:ext cx="2061233" cy="161005"/>
          </a:xfrm>
          <a:prstGeom prst="rect">
            <a:avLst/>
          </a:prstGeom>
          <a:ln w="3175">
            <a:solidFill>
              <a:srgbClr val="3364A3"/>
            </a:solidFill>
          </a:ln>
        </p:spPr>
        <p:txBody>
          <a:bodyPr vert="horz" wrap="square" lIns="0" tIns="7048" rIns="0" bIns="0" rtlCol="0">
            <a:spAutoFit/>
          </a:bodyPr>
          <a:lstStyle/>
          <a:p>
            <a:pPr marL="195313" indent="-110745">
              <a:lnSpc>
                <a:spcPts val="1174"/>
              </a:lnSpc>
              <a:spcBef>
                <a:spcPts val="56"/>
              </a:spcBef>
            </a:pPr>
            <a:r>
              <a:rPr sz="1110" dirty="0">
                <a:latin typeface="Arial MT"/>
                <a:cs typeface="Arial MT"/>
              </a:rPr>
              <a:t>Learning using </a:t>
            </a:r>
            <a:r>
              <a:rPr sz="1110" b="1" dirty="0">
                <a:solidFill>
                  <a:srgbClr val="FF3333"/>
                </a:solidFill>
                <a:latin typeface="Arial"/>
                <a:cs typeface="Arial"/>
              </a:rPr>
              <a:t>unlabeled </a:t>
            </a:r>
            <a:r>
              <a:rPr sz="1110" dirty="0">
                <a:latin typeface="Arial MT"/>
                <a:cs typeface="Arial MT"/>
              </a:rPr>
              <a:t>data</a:t>
            </a:r>
          </a:p>
        </p:txBody>
      </p:sp>
      <p:sp>
        <p:nvSpPr>
          <p:cNvPr id="6" name="object 41">
            <a:extLst>
              <a:ext uri="{FF2B5EF4-FFF2-40B4-BE49-F238E27FC236}">
                <a16:creationId xmlns:a16="http://schemas.microsoft.com/office/drawing/2014/main" id="{E9B24B21-2687-CFD6-CF3E-03E618A3709F}"/>
              </a:ext>
            </a:extLst>
          </p:cNvPr>
          <p:cNvSpPr txBox="1"/>
          <p:nvPr/>
        </p:nvSpPr>
        <p:spPr>
          <a:xfrm>
            <a:off x="4062054" y="6492875"/>
            <a:ext cx="3527481" cy="176255"/>
          </a:xfrm>
          <a:prstGeom prst="rect">
            <a:avLst/>
          </a:prstGeom>
          <a:ln w="3175">
            <a:solidFill>
              <a:srgbClr val="3364A3"/>
            </a:solidFill>
          </a:ln>
        </p:spPr>
        <p:txBody>
          <a:bodyPr vert="horz" wrap="square" lIns="0" tIns="22150" rIns="0" bIns="0" rtlCol="0">
            <a:spAutoFit/>
          </a:bodyPr>
          <a:lstStyle/>
          <a:p>
            <a:pPr marL="60407" marR="1007">
              <a:lnSpc>
                <a:spcPts val="1174"/>
              </a:lnSpc>
              <a:spcBef>
                <a:spcPts val="174"/>
              </a:spcBef>
            </a:pPr>
            <a:r>
              <a:rPr lang="en-US" sz="1110" dirty="0">
                <a:latin typeface="Arial MT"/>
                <a:cs typeface="Arial MT"/>
              </a:rPr>
              <a:t>Learning</a:t>
            </a:r>
            <a:r>
              <a:rPr lang="en-US" sz="1110" spc="8" dirty="0">
                <a:latin typeface="Arial MT"/>
                <a:cs typeface="Arial MT"/>
              </a:rPr>
              <a:t> </a:t>
            </a:r>
            <a:r>
              <a:rPr lang="en-US" sz="1110" dirty="0">
                <a:latin typeface="Arial MT"/>
                <a:cs typeface="Arial MT"/>
              </a:rPr>
              <a:t>through</a:t>
            </a:r>
            <a:r>
              <a:rPr sz="1110" dirty="0">
                <a:latin typeface="Arial MT"/>
                <a:cs typeface="Arial MT"/>
              </a:rPr>
              <a:t> </a:t>
            </a:r>
            <a:r>
              <a:rPr sz="1110" dirty="0">
                <a:solidFill>
                  <a:srgbClr val="FF0000"/>
                </a:solidFill>
                <a:latin typeface="Arial MT"/>
                <a:cs typeface="Arial MT"/>
              </a:rPr>
              <a:t>Interactions</a:t>
            </a:r>
            <a:r>
              <a:rPr sz="1110" dirty="0">
                <a:latin typeface="Arial MT"/>
                <a:cs typeface="Arial MT"/>
              </a:rPr>
              <a:t> with </a:t>
            </a:r>
            <a:r>
              <a:rPr sz="1110" spc="8" dirty="0">
                <a:latin typeface="Arial MT"/>
                <a:cs typeface="Arial MT"/>
              </a:rPr>
              <a:t>an </a:t>
            </a:r>
            <a:r>
              <a:rPr sz="1110" dirty="0">
                <a:latin typeface="Arial MT"/>
                <a:cs typeface="Arial MT"/>
              </a:rPr>
              <a:t>environment</a:t>
            </a:r>
          </a:p>
        </p:txBody>
      </p:sp>
    </p:spTree>
    <p:extLst>
      <p:ext uri="{BB962C8B-B14F-4D97-AF65-F5344CB8AC3E}">
        <p14:creationId xmlns:p14="http://schemas.microsoft.com/office/powerpoint/2010/main" val="737096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9060" y="627603"/>
            <a:ext cx="7976132" cy="470646"/>
          </a:xfrm>
          <a:prstGeom prst="rect">
            <a:avLst/>
          </a:prstGeom>
        </p:spPr>
        <p:txBody>
          <a:bodyPr vert="horz" wrap="square" lIns="0" tIns="27182" rIns="0" bIns="0" rtlCol="0" anchor="ctr">
            <a:spAutoFit/>
          </a:bodyPr>
          <a:lstStyle/>
          <a:p>
            <a:pPr marL="20136">
              <a:spcBef>
                <a:spcPts val="214"/>
              </a:spcBef>
            </a:pPr>
            <a:r>
              <a:rPr lang="en-US" sz="3200" spc="16" dirty="0">
                <a:latin typeface="Arial"/>
                <a:cs typeface="Arial"/>
              </a:rPr>
              <a:t>Some</a:t>
            </a:r>
            <a:r>
              <a:rPr lang="en-US" sz="3200" spc="-40" dirty="0"/>
              <a:t> </a:t>
            </a:r>
            <a:r>
              <a:rPr lang="en-US" sz="3200" spc="16" dirty="0">
                <a:latin typeface="Arial"/>
                <a:cs typeface="Arial"/>
              </a:rPr>
              <a:t>Supervised Approaches</a:t>
            </a:r>
            <a:endParaRPr sz="3200" spc="-63" dirty="0"/>
          </a:p>
        </p:txBody>
      </p:sp>
      <p:sp>
        <p:nvSpPr>
          <p:cNvPr id="4" name="object 4"/>
          <p:cNvSpPr txBox="1"/>
          <p:nvPr/>
        </p:nvSpPr>
        <p:spPr>
          <a:xfrm>
            <a:off x="1946844" y="1713395"/>
            <a:ext cx="1802617" cy="1594039"/>
          </a:xfrm>
          <a:prstGeom prst="rect">
            <a:avLst/>
          </a:prstGeom>
        </p:spPr>
        <p:txBody>
          <a:bodyPr vert="horz" wrap="square" lIns="0" tIns="26175" rIns="0" bIns="0" rtlCol="0">
            <a:spAutoFit/>
          </a:bodyPr>
          <a:lstStyle/>
          <a:p>
            <a:pPr marL="409757">
              <a:spcBef>
                <a:spcPts val="206"/>
              </a:spcBef>
            </a:pPr>
            <a:r>
              <a:rPr sz="952" b="1" u="sng" spc="16" dirty="0">
                <a:solidFill>
                  <a:srgbClr val="0000CC"/>
                </a:solidFill>
                <a:uFill>
                  <a:solidFill>
                    <a:srgbClr val="0000CC"/>
                  </a:solidFill>
                </a:uFill>
                <a:latin typeface="Arial"/>
                <a:cs typeface="Arial"/>
              </a:rPr>
              <a:t>Regression</a:t>
            </a:r>
            <a:endParaRPr sz="952" dirty="0">
              <a:latin typeface="Arial"/>
              <a:cs typeface="Arial"/>
            </a:endParaRPr>
          </a:p>
          <a:p>
            <a:pPr>
              <a:spcBef>
                <a:spcPts val="24"/>
              </a:spcBef>
            </a:pPr>
            <a:endParaRPr sz="952" dirty="0">
              <a:latin typeface="Arial"/>
              <a:cs typeface="Arial"/>
            </a:endParaRPr>
          </a:p>
          <a:p>
            <a:pPr marL="20136" marR="8053">
              <a:lnSpc>
                <a:spcPct val="98000"/>
              </a:lnSpc>
            </a:pPr>
            <a:r>
              <a:rPr sz="952" spc="16" dirty="0">
                <a:latin typeface="Arial MT"/>
                <a:cs typeface="Arial MT"/>
              </a:rPr>
              <a:t>Learn </a:t>
            </a:r>
            <a:r>
              <a:rPr sz="952" spc="24" dirty="0">
                <a:latin typeface="Arial MT"/>
                <a:cs typeface="Arial MT"/>
              </a:rPr>
              <a:t>a </a:t>
            </a:r>
            <a:r>
              <a:rPr sz="952" spc="-246" dirty="0">
                <a:latin typeface="Arial MT"/>
                <a:cs typeface="Arial MT"/>
              </a:rPr>
              <a:t> </a:t>
            </a:r>
            <a:r>
              <a:rPr sz="952" spc="8" dirty="0">
                <a:latin typeface="Arial MT"/>
                <a:cs typeface="Arial MT"/>
              </a:rPr>
              <a:t>line/curve </a:t>
            </a:r>
            <a:r>
              <a:rPr sz="952" spc="16" dirty="0">
                <a:latin typeface="Arial MT"/>
                <a:cs typeface="Arial MT"/>
              </a:rPr>
              <a:t>(the model)</a:t>
            </a:r>
            <a:r>
              <a:rPr sz="952" spc="24" dirty="0">
                <a:latin typeface="Arial MT"/>
                <a:cs typeface="Arial MT"/>
              </a:rPr>
              <a:t> </a:t>
            </a:r>
            <a:r>
              <a:rPr sz="952" spc="8" dirty="0">
                <a:latin typeface="Arial MT"/>
                <a:cs typeface="Arial MT"/>
              </a:rPr>
              <a:t>using </a:t>
            </a:r>
            <a:r>
              <a:rPr sz="952" spc="16" dirty="0">
                <a:latin typeface="Arial MT"/>
                <a:cs typeface="Arial MT"/>
              </a:rPr>
              <a:t> </a:t>
            </a:r>
            <a:r>
              <a:rPr sz="952" spc="8" dirty="0">
                <a:latin typeface="Arial MT"/>
                <a:cs typeface="Arial MT"/>
              </a:rPr>
              <a:t>training</a:t>
            </a:r>
            <a:r>
              <a:rPr sz="952" dirty="0">
                <a:latin typeface="Arial MT"/>
                <a:cs typeface="Arial MT"/>
              </a:rPr>
              <a:t> </a:t>
            </a:r>
            <a:r>
              <a:rPr sz="952" spc="16" dirty="0">
                <a:latin typeface="Arial MT"/>
                <a:cs typeface="Arial MT"/>
              </a:rPr>
              <a:t>data</a:t>
            </a:r>
            <a:r>
              <a:rPr sz="952" spc="8" dirty="0">
                <a:latin typeface="Arial MT"/>
                <a:cs typeface="Arial MT"/>
              </a:rPr>
              <a:t> consisting of</a:t>
            </a:r>
            <a:endParaRPr sz="952" dirty="0">
              <a:latin typeface="Arial MT"/>
              <a:cs typeface="Arial MT"/>
            </a:endParaRPr>
          </a:p>
          <a:p>
            <a:pPr marL="20136" marR="45306">
              <a:lnSpc>
                <a:spcPts val="1110"/>
              </a:lnSpc>
              <a:spcBef>
                <a:spcPts val="40"/>
              </a:spcBef>
            </a:pPr>
            <a:r>
              <a:rPr sz="952" spc="8" dirty="0">
                <a:latin typeface="Arial MT"/>
                <a:cs typeface="Arial MT"/>
              </a:rPr>
              <a:t>Input-output</a:t>
            </a:r>
            <a:r>
              <a:rPr sz="952" spc="16" dirty="0">
                <a:latin typeface="Arial MT"/>
                <a:cs typeface="Arial MT"/>
              </a:rPr>
              <a:t> </a:t>
            </a:r>
            <a:r>
              <a:rPr sz="952" spc="8" dirty="0">
                <a:latin typeface="Arial MT"/>
                <a:cs typeface="Arial MT"/>
              </a:rPr>
              <a:t>pairs</a:t>
            </a:r>
            <a:r>
              <a:rPr lang="en-US" sz="952" spc="8" dirty="0">
                <a:latin typeface="Arial MT"/>
                <a:cs typeface="Arial MT"/>
              </a:rPr>
              <a:t>.</a:t>
            </a:r>
            <a:endParaRPr sz="952" dirty="0">
              <a:latin typeface="Arial MT"/>
              <a:cs typeface="Arial MT"/>
            </a:endParaRPr>
          </a:p>
          <a:p>
            <a:pPr marL="20136" marR="227531">
              <a:lnSpc>
                <a:spcPts val="1110"/>
              </a:lnSpc>
              <a:spcBef>
                <a:spcPts val="8"/>
              </a:spcBef>
            </a:pPr>
            <a:r>
              <a:rPr sz="952" spc="24" dirty="0">
                <a:latin typeface="Arial MT"/>
                <a:cs typeface="Arial MT"/>
              </a:rPr>
              <a:t>Use </a:t>
            </a:r>
            <a:r>
              <a:rPr sz="952" spc="8" dirty="0">
                <a:latin typeface="Arial MT"/>
                <a:cs typeface="Arial MT"/>
              </a:rPr>
              <a:t>it </a:t>
            </a:r>
            <a:r>
              <a:rPr sz="952" spc="16" dirty="0">
                <a:latin typeface="Arial MT"/>
                <a:cs typeface="Arial MT"/>
              </a:rPr>
              <a:t>to </a:t>
            </a:r>
            <a:r>
              <a:rPr sz="952" spc="8" dirty="0">
                <a:latin typeface="Arial MT"/>
                <a:cs typeface="Arial MT"/>
              </a:rPr>
              <a:t>predict </a:t>
            </a:r>
            <a:r>
              <a:rPr sz="952" spc="16" dirty="0">
                <a:latin typeface="Arial MT"/>
                <a:cs typeface="Arial MT"/>
              </a:rPr>
              <a:t>the outputs </a:t>
            </a:r>
            <a:r>
              <a:rPr sz="952" spc="-254" dirty="0">
                <a:latin typeface="Arial MT"/>
                <a:cs typeface="Arial MT"/>
              </a:rPr>
              <a:t> </a:t>
            </a:r>
            <a:r>
              <a:rPr sz="952" spc="8" dirty="0">
                <a:latin typeface="Arial MT"/>
                <a:cs typeface="Arial MT"/>
              </a:rPr>
              <a:t>for</a:t>
            </a:r>
            <a:r>
              <a:rPr sz="952" dirty="0">
                <a:latin typeface="Arial MT"/>
                <a:cs typeface="Arial MT"/>
              </a:rPr>
              <a:t> </a:t>
            </a:r>
            <a:r>
              <a:rPr sz="952" spc="24" dirty="0">
                <a:latin typeface="Arial MT"/>
                <a:cs typeface="Arial MT"/>
              </a:rPr>
              <a:t>new</a:t>
            </a:r>
            <a:r>
              <a:rPr sz="952" dirty="0">
                <a:latin typeface="Arial MT"/>
                <a:cs typeface="Arial MT"/>
              </a:rPr>
              <a:t> </a:t>
            </a:r>
            <a:r>
              <a:rPr sz="952" spc="8" dirty="0">
                <a:latin typeface="Arial MT"/>
                <a:cs typeface="Arial MT"/>
              </a:rPr>
              <a:t>inputs</a:t>
            </a:r>
            <a:endParaRPr lang="en-US" sz="952" spc="8" dirty="0">
              <a:latin typeface="Arial MT"/>
              <a:cs typeface="Arial MT"/>
            </a:endParaRPr>
          </a:p>
          <a:p>
            <a:pPr marL="20136" marR="227531">
              <a:lnSpc>
                <a:spcPts val="1110"/>
              </a:lnSpc>
              <a:spcBef>
                <a:spcPts val="8"/>
              </a:spcBef>
            </a:pPr>
            <a:endParaRPr lang="en-US" sz="952" spc="8" dirty="0">
              <a:latin typeface="Arial MT"/>
              <a:cs typeface="Arial MT"/>
            </a:endParaRPr>
          </a:p>
          <a:p>
            <a:pPr marL="20136" marR="227531">
              <a:lnSpc>
                <a:spcPts val="1110"/>
              </a:lnSpc>
              <a:spcBef>
                <a:spcPts val="8"/>
              </a:spcBef>
            </a:pPr>
            <a:r>
              <a:rPr lang="en-US" sz="952" dirty="0">
                <a:latin typeface="Arial MT"/>
                <a:cs typeface="Arial MT"/>
              </a:rPr>
              <a:t>Linear Regression</a:t>
            </a:r>
          </a:p>
          <a:p>
            <a:pPr marL="20136" marR="227531">
              <a:lnSpc>
                <a:spcPts val="1110"/>
              </a:lnSpc>
              <a:spcBef>
                <a:spcPts val="8"/>
              </a:spcBef>
            </a:pPr>
            <a:r>
              <a:rPr lang="en-US" sz="952" dirty="0">
                <a:latin typeface="Arial MT"/>
                <a:cs typeface="Arial MT"/>
              </a:rPr>
              <a:t>Logistic Regression, </a:t>
            </a:r>
          </a:p>
          <a:p>
            <a:pPr marL="20136" marR="227531">
              <a:lnSpc>
                <a:spcPts val="1110"/>
              </a:lnSpc>
              <a:spcBef>
                <a:spcPts val="8"/>
              </a:spcBef>
            </a:pPr>
            <a:r>
              <a:rPr lang="en-US" sz="952" dirty="0">
                <a:latin typeface="Arial MT"/>
                <a:cs typeface="Arial MT"/>
              </a:rPr>
              <a:t>Support Vector Machines</a:t>
            </a:r>
            <a:endParaRPr sz="952" dirty="0">
              <a:latin typeface="Arial MT"/>
              <a:cs typeface="Arial MT"/>
            </a:endParaRPr>
          </a:p>
        </p:txBody>
      </p:sp>
      <p:sp>
        <p:nvSpPr>
          <p:cNvPr id="5" name="object 5"/>
          <p:cNvSpPr txBox="1"/>
          <p:nvPr/>
        </p:nvSpPr>
        <p:spPr>
          <a:xfrm>
            <a:off x="1946844" y="3820729"/>
            <a:ext cx="2109767" cy="1345381"/>
          </a:xfrm>
          <a:prstGeom prst="rect">
            <a:avLst/>
          </a:prstGeom>
        </p:spPr>
        <p:txBody>
          <a:bodyPr vert="horz" wrap="square" lIns="0" tIns="26175" rIns="0" bIns="0" rtlCol="0">
            <a:spAutoFit/>
          </a:bodyPr>
          <a:lstStyle/>
          <a:p>
            <a:pPr marL="587955">
              <a:spcBef>
                <a:spcPts val="206"/>
              </a:spcBef>
            </a:pPr>
            <a:r>
              <a:rPr sz="952" b="1" u="sng" spc="8" dirty="0">
                <a:solidFill>
                  <a:srgbClr val="0000CC"/>
                </a:solidFill>
                <a:uFill>
                  <a:solidFill>
                    <a:srgbClr val="0000CC"/>
                  </a:solidFill>
                </a:uFill>
                <a:latin typeface="Arial"/>
                <a:cs typeface="Arial"/>
              </a:rPr>
              <a:t>Classification</a:t>
            </a:r>
            <a:endParaRPr sz="952" dirty="0">
              <a:latin typeface="Arial"/>
              <a:cs typeface="Arial"/>
            </a:endParaRPr>
          </a:p>
          <a:p>
            <a:pPr>
              <a:spcBef>
                <a:spcPts val="48"/>
              </a:spcBef>
            </a:pPr>
            <a:endParaRPr sz="952" dirty="0">
              <a:latin typeface="Arial"/>
              <a:cs typeface="Arial"/>
            </a:endParaRPr>
          </a:p>
          <a:p>
            <a:pPr marL="20136" marR="314114">
              <a:lnSpc>
                <a:spcPts val="1126"/>
              </a:lnSpc>
            </a:pPr>
            <a:r>
              <a:rPr sz="952" spc="16" dirty="0">
                <a:latin typeface="Arial MT"/>
                <a:cs typeface="Arial MT"/>
              </a:rPr>
              <a:t>Learn </a:t>
            </a:r>
            <a:r>
              <a:rPr lang="en-US" sz="952" spc="24" dirty="0">
                <a:latin typeface="Arial MT"/>
                <a:cs typeface="Arial MT"/>
              </a:rPr>
              <a:t>to </a:t>
            </a:r>
            <a:r>
              <a:rPr sz="952" spc="16" dirty="0">
                <a:latin typeface="Arial MT"/>
                <a:cs typeface="Arial MT"/>
              </a:rPr>
              <a:t>separat</a:t>
            </a:r>
            <a:r>
              <a:rPr lang="en-US" sz="952" spc="16" dirty="0">
                <a:latin typeface="Arial MT"/>
                <a:cs typeface="Arial MT"/>
              </a:rPr>
              <a:t>e different classes </a:t>
            </a:r>
            <a:r>
              <a:rPr sz="952" spc="16" dirty="0">
                <a:latin typeface="Arial MT"/>
                <a:cs typeface="Arial MT"/>
              </a:rPr>
              <a:t>(the</a:t>
            </a:r>
            <a:r>
              <a:rPr sz="952" dirty="0">
                <a:latin typeface="Arial MT"/>
                <a:cs typeface="Arial MT"/>
              </a:rPr>
              <a:t> </a:t>
            </a:r>
            <a:r>
              <a:rPr sz="952" spc="16" dirty="0">
                <a:latin typeface="Arial MT"/>
                <a:cs typeface="Arial MT"/>
              </a:rPr>
              <a:t>model)</a:t>
            </a:r>
            <a:r>
              <a:rPr sz="952" spc="8" dirty="0">
                <a:latin typeface="Arial MT"/>
                <a:cs typeface="Arial MT"/>
              </a:rPr>
              <a:t> </a:t>
            </a:r>
            <a:r>
              <a:rPr sz="952" spc="16" dirty="0">
                <a:latin typeface="Arial MT"/>
                <a:cs typeface="Arial MT"/>
              </a:rPr>
              <a:t>using</a:t>
            </a:r>
            <a:r>
              <a:rPr sz="952" spc="8" dirty="0">
                <a:latin typeface="Arial MT"/>
                <a:cs typeface="Arial MT"/>
              </a:rPr>
              <a:t> training</a:t>
            </a:r>
            <a:r>
              <a:rPr sz="952" dirty="0">
                <a:latin typeface="Arial MT"/>
                <a:cs typeface="Arial MT"/>
              </a:rPr>
              <a:t> </a:t>
            </a:r>
            <a:r>
              <a:rPr sz="952" spc="8" dirty="0">
                <a:latin typeface="Arial MT"/>
                <a:cs typeface="Arial MT"/>
              </a:rPr>
              <a:t>data</a:t>
            </a:r>
            <a:r>
              <a:rPr lang="en-US" sz="952" spc="8" dirty="0">
                <a:latin typeface="Arial MT"/>
                <a:cs typeface="Arial MT"/>
              </a:rPr>
              <a:t> </a:t>
            </a:r>
            <a:r>
              <a:rPr sz="952" spc="8" dirty="0">
                <a:latin typeface="Arial MT"/>
                <a:cs typeface="Arial MT"/>
              </a:rPr>
              <a:t>consisting</a:t>
            </a:r>
            <a:r>
              <a:rPr sz="952" spc="16" dirty="0">
                <a:latin typeface="Arial MT"/>
                <a:cs typeface="Arial MT"/>
              </a:rPr>
              <a:t> of</a:t>
            </a:r>
            <a:r>
              <a:rPr sz="952" spc="24" dirty="0">
                <a:latin typeface="Arial MT"/>
                <a:cs typeface="Arial MT"/>
              </a:rPr>
              <a:t> </a:t>
            </a:r>
            <a:r>
              <a:rPr sz="952" spc="8" dirty="0">
                <a:latin typeface="Arial MT"/>
                <a:cs typeface="Arial MT"/>
              </a:rPr>
              <a:t>input-output</a:t>
            </a:r>
            <a:r>
              <a:rPr sz="952" spc="24" dirty="0">
                <a:latin typeface="Arial MT"/>
                <a:cs typeface="Arial MT"/>
              </a:rPr>
              <a:t> </a:t>
            </a:r>
            <a:r>
              <a:rPr sz="952" spc="8" dirty="0">
                <a:latin typeface="Arial MT"/>
                <a:cs typeface="Arial MT"/>
              </a:rPr>
              <a:t>pairs</a:t>
            </a:r>
            <a:endParaRPr lang="en-US" sz="952" spc="8" dirty="0">
              <a:latin typeface="Arial MT"/>
              <a:cs typeface="Arial MT"/>
            </a:endParaRPr>
          </a:p>
          <a:p>
            <a:pPr marL="20136" marR="314114">
              <a:lnSpc>
                <a:spcPts val="1126"/>
              </a:lnSpc>
            </a:pPr>
            <a:r>
              <a:rPr lang="en-US" sz="952" spc="24" dirty="0">
                <a:latin typeface="Arial MT"/>
                <a:cs typeface="Arial MT"/>
              </a:rPr>
              <a:t>Use </a:t>
            </a:r>
            <a:r>
              <a:rPr lang="en-US" sz="952" spc="8" dirty="0">
                <a:latin typeface="Arial MT"/>
                <a:cs typeface="Arial MT"/>
              </a:rPr>
              <a:t>it </a:t>
            </a:r>
            <a:r>
              <a:rPr lang="en-US" sz="952" spc="16" dirty="0">
                <a:latin typeface="Arial MT"/>
                <a:cs typeface="Arial MT"/>
              </a:rPr>
              <a:t>to </a:t>
            </a:r>
            <a:r>
              <a:rPr lang="en-US" sz="952" spc="8" dirty="0">
                <a:latin typeface="Arial MT"/>
                <a:cs typeface="Arial MT"/>
              </a:rPr>
              <a:t>identify </a:t>
            </a:r>
            <a:r>
              <a:rPr lang="en-US" sz="952" spc="16" dirty="0">
                <a:latin typeface="Arial MT"/>
                <a:cs typeface="Arial MT"/>
              </a:rPr>
              <a:t>the </a:t>
            </a:r>
            <a:r>
              <a:rPr lang="en-US" sz="952" spc="8" dirty="0">
                <a:latin typeface="Arial MT"/>
                <a:cs typeface="Arial MT"/>
              </a:rPr>
              <a:t>labels for </a:t>
            </a:r>
            <a:r>
              <a:rPr lang="en-US" sz="952" spc="24" dirty="0">
                <a:latin typeface="Arial MT"/>
                <a:cs typeface="Arial MT"/>
              </a:rPr>
              <a:t>new </a:t>
            </a:r>
            <a:r>
              <a:rPr lang="en-US" sz="952" spc="-246" dirty="0">
                <a:latin typeface="Arial MT"/>
                <a:cs typeface="Arial MT"/>
              </a:rPr>
              <a:t> </a:t>
            </a:r>
            <a:r>
              <a:rPr lang="en-US" sz="952" spc="16" dirty="0">
                <a:latin typeface="Arial MT"/>
                <a:cs typeface="Arial MT"/>
              </a:rPr>
              <a:t>inputs</a:t>
            </a:r>
          </a:p>
          <a:p>
            <a:pPr marL="20136" marR="314114">
              <a:lnSpc>
                <a:spcPts val="1126"/>
              </a:lnSpc>
            </a:pPr>
            <a:endParaRPr sz="952" dirty="0">
              <a:latin typeface="Arial MT"/>
              <a:cs typeface="Arial MT"/>
            </a:endParaRPr>
          </a:p>
        </p:txBody>
      </p:sp>
      <p:sp>
        <p:nvSpPr>
          <p:cNvPr id="6" name="object 6"/>
          <p:cNvSpPr txBox="1"/>
          <p:nvPr/>
        </p:nvSpPr>
        <p:spPr>
          <a:xfrm>
            <a:off x="1946843" y="5159214"/>
            <a:ext cx="1947632" cy="814798"/>
          </a:xfrm>
          <a:prstGeom prst="rect">
            <a:avLst/>
          </a:prstGeom>
        </p:spPr>
        <p:txBody>
          <a:bodyPr vert="horz" wrap="square" lIns="0" tIns="32218" rIns="0" bIns="0" rtlCol="0">
            <a:spAutoFit/>
          </a:bodyPr>
          <a:lstStyle/>
          <a:p>
            <a:pPr marL="20136" marR="8053">
              <a:lnSpc>
                <a:spcPts val="1126"/>
              </a:lnSpc>
              <a:spcBef>
                <a:spcPts val="254"/>
              </a:spcBef>
            </a:pPr>
            <a:endParaRPr lang="en-US" sz="952" spc="16" dirty="0">
              <a:latin typeface="Arial MT"/>
              <a:cs typeface="Arial MT"/>
            </a:endParaRPr>
          </a:p>
          <a:p>
            <a:pPr marL="20136" marR="8053">
              <a:lnSpc>
                <a:spcPts val="1126"/>
              </a:lnSpc>
              <a:spcBef>
                <a:spcPts val="254"/>
              </a:spcBef>
            </a:pPr>
            <a:r>
              <a:rPr lang="en-US" sz="952" dirty="0">
                <a:latin typeface="Arial MT"/>
                <a:cs typeface="Arial MT"/>
              </a:rPr>
              <a:t>Support Vector Machines,</a:t>
            </a:r>
            <a:br>
              <a:rPr lang="en-US" sz="952" dirty="0">
                <a:latin typeface="Arial MT"/>
                <a:cs typeface="Arial MT"/>
              </a:rPr>
            </a:br>
            <a:r>
              <a:rPr lang="en-US" sz="952" dirty="0">
                <a:latin typeface="Arial MT"/>
                <a:cs typeface="Arial MT"/>
              </a:rPr>
              <a:t>Decision Trees, </a:t>
            </a:r>
          </a:p>
          <a:p>
            <a:pPr marL="20136" marR="8053">
              <a:lnSpc>
                <a:spcPts val="1126"/>
              </a:lnSpc>
              <a:spcBef>
                <a:spcPts val="254"/>
              </a:spcBef>
            </a:pPr>
            <a:r>
              <a:rPr lang="en-US" sz="952" dirty="0">
                <a:latin typeface="Arial MT"/>
                <a:cs typeface="Arial MT"/>
              </a:rPr>
              <a:t>Neural Networks</a:t>
            </a:r>
            <a:br>
              <a:rPr lang="en-US" sz="952" dirty="0">
                <a:latin typeface="Arial MT"/>
                <a:cs typeface="Arial MT"/>
              </a:rPr>
            </a:br>
            <a:endParaRPr sz="952" dirty="0">
              <a:latin typeface="Arial MT"/>
              <a:cs typeface="Arial MT"/>
            </a:endParaRPr>
          </a:p>
        </p:txBody>
      </p:sp>
      <p:sp>
        <p:nvSpPr>
          <p:cNvPr id="7" name="object 7"/>
          <p:cNvSpPr/>
          <p:nvPr/>
        </p:nvSpPr>
        <p:spPr>
          <a:xfrm>
            <a:off x="2094372" y="3656149"/>
            <a:ext cx="7993951" cy="0"/>
          </a:xfrm>
          <a:custGeom>
            <a:avLst/>
            <a:gdLst/>
            <a:ahLst/>
            <a:cxnLst/>
            <a:rect l="l" t="t" r="r" b="b"/>
            <a:pathLst>
              <a:path w="5040630">
                <a:moveTo>
                  <a:pt x="0" y="0"/>
                </a:moveTo>
                <a:lnTo>
                  <a:pt x="5040185" y="0"/>
                </a:lnTo>
              </a:path>
            </a:pathLst>
          </a:custGeom>
          <a:ln w="3175">
            <a:solidFill>
              <a:srgbClr val="000000"/>
            </a:solidFill>
          </a:ln>
        </p:spPr>
        <p:txBody>
          <a:bodyPr wrap="square" lIns="0" tIns="0" rIns="0" bIns="0" rtlCol="0"/>
          <a:lstStyle/>
          <a:p>
            <a:endParaRPr sz="2855"/>
          </a:p>
        </p:txBody>
      </p:sp>
      <p:pic>
        <p:nvPicPr>
          <p:cNvPr id="10" name="object 10"/>
          <p:cNvPicPr/>
          <p:nvPr/>
        </p:nvPicPr>
        <p:blipFill>
          <a:blip r:embed="rId2" cstate="print"/>
          <a:stretch>
            <a:fillRect/>
          </a:stretch>
        </p:blipFill>
        <p:spPr>
          <a:xfrm>
            <a:off x="4102317" y="3908860"/>
            <a:ext cx="888215" cy="1014761"/>
          </a:xfrm>
          <a:prstGeom prst="rect">
            <a:avLst/>
          </a:prstGeom>
        </p:spPr>
      </p:pic>
      <p:sp>
        <p:nvSpPr>
          <p:cNvPr id="12" name="object 12"/>
          <p:cNvSpPr txBox="1"/>
          <p:nvPr/>
        </p:nvSpPr>
        <p:spPr>
          <a:xfrm>
            <a:off x="4007876" y="5022026"/>
            <a:ext cx="1161464" cy="418270"/>
          </a:xfrm>
          <a:prstGeom prst="rect">
            <a:avLst/>
          </a:prstGeom>
        </p:spPr>
        <p:txBody>
          <a:bodyPr vert="horz" wrap="square" lIns="0" tIns="33225" rIns="0" bIns="0" rtlCol="0">
            <a:spAutoFit/>
          </a:bodyPr>
          <a:lstStyle/>
          <a:p>
            <a:pPr marL="80542" marR="68460" indent="93630" algn="ctr">
              <a:lnSpc>
                <a:spcPts val="983"/>
              </a:lnSpc>
              <a:spcBef>
                <a:spcPts val="262"/>
              </a:spcBef>
              <a:tabLst>
                <a:tab pos="1670240" algn="l"/>
              </a:tabLst>
            </a:pPr>
            <a:r>
              <a:rPr sz="1269" spc="-11" baseline="5050" dirty="0">
                <a:latin typeface="Arial MT"/>
                <a:cs typeface="Arial MT"/>
              </a:rPr>
              <a:t>Two-Class</a:t>
            </a:r>
            <a:r>
              <a:rPr lang="en-US" sz="952" dirty="0">
                <a:latin typeface="Arial MT"/>
                <a:cs typeface="Arial MT"/>
              </a:rPr>
              <a:t> </a:t>
            </a:r>
            <a:r>
              <a:rPr sz="1269" baseline="5050" dirty="0">
                <a:latin typeface="Arial MT"/>
                <a:cs typeface="Arial MT"/>
              </a:rPr>
              <a:t>Nonlinear</a:t>
            </a:r>
            <a:r>
              <a:rPr sz="1269" spc="-11" baseline="5050" dirty="0">
                <a:latin typeface="Arial MT"/>
                <a:cs typeface="Arial MT"/>
              </a:rPr>
              <a:t> </a:t>
            </a:r>
            <a:r>
              <a:rPr sz="1269" baseline="5050" dirty="0">
                <a:latin typeface="Arial MT"/>
                <a:cs typeface="Arial MT"/>
              </a:rPr>
              <a:t>Classification</a:t>
            </a:r>
            <a:r>
              <a:rPr sz="1269" spc="59" baseline="5050" dirty="0">
                <a:latin typeface="Arial MT"/>
                <a:cs typeface="Arial MT"/>
              </a:rPr>
              <a:t> </a:t>
            </a:r>
            <a:r>
              <a:rPr lang="en-US" sz="952" dirty="0">
                <a:latin typeface="Arial MT"/>
                <a:cs typeface="Arial MT"/>
              </a:rPr>
              <a:t> </a:t>
            </a:r>
            <a:endParaRPr sz="952" dirty="0">
              <a:latin typeface="Arial MT"/>
              <a:cs typeface="Arial MT"/>
            </a:endParaRPr>
          </a:p>
        </p:txBody>
      </p:sp>
      <p:pic>
        <p:nvPicPr>
          <p:cNvPr id="16" name="Picture 15">
            <a:extLst>
              <a:ext uri="{FF2B5EF4-FFF2-40B4-BE49-F238E27FC236}">
                <a16:creationId xmlns:a16="http://schemas.microsoft.com/office/drawing/2014/main" id="{18A77ACF-DD6F-088A-F8A0-9C8E69EBF754}"/>
              </a:ext>
            </a:extLst>
          </p:cNvPr>
          <p:cNvPicPr>
            <a:picLocks noChangeAspect="1"/>
          </p:cNvPicPr>
          <p:nvPr/>
        </p:nvPicPr>
        <p:blipFill>
          <a:blip r:embed="rId3"/>
          <a:stretch>
            <a:fillRect/>
          </a:stretch>
        </p:blipFill>
        <p:spPr>
          <a:xfrm>
            <a:off x="3791806" y="1903584"/>
            <a:ext cx="2299540" cy="1703363"/>
          </a:xfrm>
          <a:prstGeom prst="rect">
            <a:avLst/>
          </a:prstGeom>
        </p:spPr>
      </p:pic>
      <p:sp>
        <p:nvSpPr>
          <p:cNvPr id="19" name="object 5">
            <a:extLst>
              <a:ext uri="{FF2B5EF4-FFF2-40B4-BE49-F238E27FC236}">
                <a16:creationId xmlns:a16="http://schemas.microsoft.com/office/drawing/2014/main" id="{A83C35BE-6979-5834-A261-B30109A965FA}"/>
              </a:ext>
            </a:extLst>
          </p:cNvPr>
          <p:cNvSpPr txBox="1"/>
          <p:nvPr/>
        </p:nvSpPr>
        <p:spPr>
          <a:xfrm>
            <a:off x="6157415" y="3974381"/>
            <a:ext cx="2234526" cy="883717"/>
          </a:xfrm>
          <a:prstGeom prst="rect">
            <a:avLst/>
          </a:prstGeom>
        </p:spPr>
        <p:txBody>
          <a:bodyPr vert="horz" wrap="square" lIns="0" tIns="26175" rIns="0" bIns="0" rtlCol="0">
            <a:spAutoFit/>
          </a:bodyPr>
          <a:lstStyle/>
          <a:p>
            <a:pPr marL="409757">
              <a:spcBef>
                <a:spcPts val="206"/>
              </a:spcBef>
            </a:pPr>
            <a:r>
              <a:rPr lang="en-US" sz="952" b="1" spc="16" dirty="0">
                <a:uFill>
                  <a:solidFill>
                    <a:srgbClr val="0000CC"/>
                  </a:solidFill>
                </a:uFill>
                <a:latin typeface="Arial"/>
                <a:cs typeface="Arial"/>
              </a:rPr>
              <a:t>Ensembles</a:t>
            </a:r>
            <a:endParaRPr sz="952" b="1" spc="16" dirty="0">
              <a:uFill>
                <a:solidFill>
                  <a:srgbClr val="0000CC"/>
                </a:solidFill>
              </a:uFill>
              <a:latin typeface="Arial"/>
              <a:cs typeface="Arial"/>
            </a:endParaRPr>
          </a:p>
          <a:p>
            <a:pPr>
              <a:spcBef>
                <a:spcPts val="48"/>
              </a:spcBef>
            </a:pPr>
            <a:endParaRPr sz="952" dirty="0">
              <a:latin typeface="Arial"/>
              <a:cs typeface="Arial"/>
            </a:endParaRPr>
          </a:p>
          <a:p>
            <a:pPr marL="20136" marR="314114">
              <a:lnSpc>
                <a:spcPts val="1126"/>
              </a:lnSpc>
            </a:pPr>
            <a:r>
              <a:rPr lang="en-US" sz="952" spc="16" dirty="0">
                <a:latin typeface="Arial MT"/>
                <a:cs typeface="Arial MT"/>
              </a:rPr>
              <a:t>Ensemble methods are machine learning techniques that combines several models in order to produce optimal models</a:t>
            </a:r>
            <a:endParaRPr sz="952" dirty="0">
              <a:latin typeface="Arial MT"/>
              <a:cs typeface="Arial MT"/>
            </a:endParaRPr>
          </a:p>
        </p:txBody>
      </p:sp>
      <p:pic>
        <p:nvPicPr>
          <p:cNvPr id="21" name="Picture 20" descr="A picture containing calendar&#10;&#10;Description automatically generated">
            <a:extLst>
              <a:ext uri="{FF2B5EF4-FFF2-40B4-BE49-F238E27FC236}">
                <a16:creationId xmlns:a16="http://schemas.microsoft.com/office/drawing/2014/main" id="{C19FD382-0831-0F1C-61EA-958408C2E553}"/>
              </a:ext>
            </a:extLst>
          </p:cNvPr>
          <p:cNvPicPr>
            <a:picLocks noChangeAspect="1"/>
          </p:cNvPicPr>
          <p:nvPr/>
        </p:nvPicPr>
        <p:blipFill>
          <a:blip r:embed="rId4"/>
          <a:stretch>
            <a:fillRect/>
          </a:stretch>
        </p:blipFill>
        <p:spPr>
          <a:xfrm>
            <a:off x="8102892" y="3820728"/>
            <a:ext cx="2508476" cy="1839549"/>
          </a:xfrm>
          <a:prstGeom prst="rect">
            <a:avLst/>
          </a:prstGeom>
        </p:spPr>
      </p:pic>
      <p:sp>
        <p:nvSpPr>
          <p:cNvPr id="26" name="object 4">
            <a:extLst>
              <a:ext uri="{FF2B5EF4-FFF2-40B4-BE49-F238E27FC236}">
                <a16:creationId xmlns:a16="http://schemas.microsoft.com/office/drawing/2014/main" id="{B1AC5166-B3E4-7B15-35C6-54C1600021E8}"/>
              </a:ext>
            </a:extLst>
          </p:cNvPr>
          <p:cNvSpPr txBox="1"/>
          <p:nvPr/>
        </p:nvSpPr>
        <p:spPr>
          <a:xfrm>
            <a:off x="6231603" y="1915379"/>
            <a:ext cx="1522717" cy="1467979"/>
          </a:xfrm>
          <a:prstGeom prst="rect">
            <a:avLst/>
          </a:prstGeom>
        </p:spPr>
        <p:txBody>
          <a:bodyPr vert="horz" wrap="square" lIns="0" tIns="26175" rIns="0" bIns="0" rtlCol="0">
            <a:spAutoFit/>
          </a:bodyPr>
          <a:lstStyle/>
          <a:p>
            <a:pPr marL="409757">
              <a:spcBef>
                <a:spcPts val="206"/>
              </a:spcBef>
            </a:pPr>
            <a:r>
              <a:rPr lang="en-US" sz="952" b="1" spc="16" dirty="0">
                <a:uFill>
                  <a:solidFill>
                    <a:srgbClr val="0000CC"/>
                  </a:solidFill>
                </a:uFill>
                <a:latin typeface="Arial"/>
                <a:cs typeface="Arial"/>
              </a:rPr>
              <a:t>SVM</a:t>
            </a:r>
            <a:endParaRPr sz="952" dirty="0">
              <a:latin typeface="Arial"/>
              <a:cs typeface="Arial"/>
            </a:endParaRPr>
          </a:p>
          <a:p>
            <a:pPr>
              <a:spcBef>
                <a:spcPts val="24"/>
              </a:spcBef>
            </a:pPr>
            <a:endParaRPr sz="952" dirty="0">
              <a:latin typeface="Arial"/>
              <a:cs typeface="Arial"/>
            </a:endParaRPr>
          </a:p>
          <a:p>
            <a:pPr marL="20136" marR="8053">
              <a:lnSpc>
                <a:spcPct val="98000"/>
              </a:lnSpc>
            </a:pPr>
            <a:r>
              <a:rPr lang="en-US" sz="952" spc="16" dirty="0">
                <a:latin typeface="Arial MT"/>
                <a:cs typeface="Arial MT"/>
              </a:rPr>
              <a:t>Support Vector Machine (SVM) models have the ability to perform a non-linear regression / classification by mapping their inputs into high-dimensional feature spaces</a:t>
            </a:r>
            <a:endParaRPr sz="952" dirty="0">
              <a:latin typeface="Arial MT"/>
              <a:cs typeface="Arial MT"/>
            </a:endParaRPr>
          </a:p>
        </p:txBody>
      </p:sp>
      <p:pic>
        <p:nvPicPr>
          <p:cNvPr id="30" name="Picture 29">
            <a:extLst>
              <a:ext uri="{FF2B5EF4-FFF2-40B4-BE49-F238E27FC236}">
                <a16:creationId xmlns:a16="http://schemas.microsoft.com/office/drawing/2014/main" id="{EFCE4DCB-2571-5104-038B-BA114D07ECE4}"/>
              </a:ext>
            </a:extLst>
          </p:cNvPr>
          <p:cNvPicPr>
            <a:picLocks noChangeAspect="1"/>
          </p:cNvPicPr>
          <p:nvPr/>
        </p:nvPicPr>
        <p:blipFill>
          <a:blip r:embed="rId5"/>
          <a:stretch>
            <a:fillRect/>
          </a:stretch>
        </p:blipFill>
        <p:spPr>
          <a:xfrm>
            <a:off x="7754319" y="1730798"/>
            <a:ext cx="2773320" cy="1559231"/>
          </a:xfrm>
          <a:prstGeom prst="rect">
            <a:avLst/>
          </a:prstGeom>
        </p:spPr>
      </p:pic>
    </p:spTree>
    <p:extLst>
      <p:ext uri="{BB962C8B-B14F-4D97-AF65-F5344CB8AC3E}">
        <p14:creationId xmlns:p14="http://schemas.microsoft.com/office/powerpoint/2010/main" val="469086743"/>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4975" y="457734"/>
            <a:ext cx="7915401" cy="470646"/>
          </a:xfrm>
          <a:prstGeom prst="rect">
            <a:avLst/>
          </a:prstGeom>
        </p:spPr>
        <p:txBody>
          <a:bodyPr vert="horz" wrap="square" lIns="0" tIns="27182" rIns="0" bIns="0" rtlCol="0" anchor="ctr">
            <a:spAutoFit/>
          </a:bodyPr>
          <a:lstStyle/>
          <a:p>
            <a:pPr marL="20136">
              <a:spcBef>
                <a:spcPts val="214"/>
              </a:spcBef>
            </a:pPr>
            <a:r>
              <a:rPr lang="en-US" sz="3200" spc="-87" dirty="0"/>
              <a:t>A Typical </a:t>
            </a:r>
            <a:r>
              <a:rPr sz="3200" spc="-87" dirty="0"/>
              <a:t>Supervised</a:t>
            </a:r>
            <a:r>
              <a:rPr sz="3200" spc="222" dirty="0"/>
              <a:t> </a:t>
            </a:r>
            <a:r>
              <a:rPr sz="3200" spc="-71" dirty="0"/>
              <a:t>Learning</a:t>
            </a:r>
            <a:endParaRPr sz="3200" spc="-56" dirty="0"/>
          </a:p>
        </p:txBody>
      </p:sp>
      <p:grpSp>
        <p:nvGrpSpPr>
          <p:cNvPr id="3" name="object 3"/>
          <p:cNvGrpSpPr/>
          <p:nvPr/>
        </p:nvGrpSpPr>
        <p:grpSpPr>
          <a:xfrm>
            <a:off x="4516151" y="1600111"/>
            <a:ext cx="2214500" cy="1617320"/>
            <a:chOff x="792861" y="586765"/>
            <a:chExt cx="1396365" cy="1019810"/>
          </a:xfrm>
        </p:grpSpPr>
        <p:pic>
          <p:nvPicPr>
            <p:cNvPr id="4" name="object 4"/>
            <p:cNvPicPr/>
            <p:nvPr/>
          </p:nvPicPr>
          <p:blipFill>
            <a:blip r:embed="rId2" cstate="print"/>
            <a:stretch>
              <a:fillRect/>
            </a:stretch>
          </p:blipFill>
          <p:spPr>
            <a:xfrm>
              <a:off x="1764030" y="586765"/>
              <a:ext cx="425195" cy="325755"/>
            </a:xfrm>
            <a:prstGeom prst="rect">
              <a:avLst/>
            </a:prstGeom>
          </p:spPr>
        </p:pic>
        <p:pic>
          <p:nvPicPr>
            <p:cNvPr id="5" name="object 5"/>
            <p:cNvPicPr/>
            <p:nvPr/>
          </p:nvPicPr>
          <p:blipFill>
            <a:blip r:embed="rId3" cstate="print"/>
            <a:stretch>
              <a:fillRect/>
            </a:stretch>
          </p:blipFill>
          <p:spPr>
            <a:xfrm>
              <a:off x="1535430" y="712876"/>
              <a:ext cx="454913" cy="342519"/>
            </a:xfrm>
            <a:prstGeom prst="rect">
              <a:avLst/>
            </a:prstGeom>
          </p:spPr>
        </p:pic>
        <p:pic>
          <p:nvPicPr>
            <p:cNvPr id="6" name="object 6"/>
            <p:cNvPicPr/>
            <p:nvPr/>
          </p:nvPicPr>
          <p:blipFill>
            <a:blip r:embed="rId4" cstate="print"/>
            <a:stretch>
              <a:fillRect/>
            </a:stretch>
          </p:blipFill>
          <p:spPr>
            <a:xfrm>
              <a:off x="1342262" y="822604"/>
              <a:ext cx="423290" cy="340994"/>
            </a:xfrm>
            <a:prstGeom prst="rect">
              <a:avLst/>
            </a:prstGeom>
          </p:spPr>
        </p:pic>
        <p:pic>
          <p:nvPicPr>
            <p:cNvPr id="7" name="object 7"/>
            <p:cNvPicPr/>
            <p:nvPr/>
          </p:nvPicPr>
          <p:blipFill>
            <a:blip r:embed="rId5" cstate="print"/>
            <a:stretch>
              <a:fillRect/>
            </a:stretch>
          </p:blipFill>
          <p:spPr>
            <a:xfrm>
              <a:off x="1146810" y="1031773"/>
              <a:ext cx="427863" cy="347852"/>
            </a:xfrm>
            <a:prstGeom prst="rect">
              <a:avLst/>
            </a:prstGeom>
          </p:spPr>
        </p:pic>
        <p:pic>
          <p:nvPicPr>
            <p:cNvPr id="8" name="object 8"/>
            <p:cNvPicPr/>
            <p:nvPr/>
          </p:nvPicPr>
          <p:blipFill>
            <a:blip r:embed="rId6" cstate="print"/>
            <a:stretch>
              <a:fillRect/>
            </a:stretch>
          </p:blipFill>
          <p:spPr>
            <a:xfrm>
              <a:off x="969645" y="1152550"/>
              <a:ext cx="398144" cy="328041"/>
            </a:xfrm>
            <a:prstGeom prst="rect">
              <a:avLst/>
            </a:prstGeom>
          </p:spPr>
        </p:pic>
        <p:pic>
          <p:nvPicPr>
            <p:cNvPr id="9" name="object 9"/>
            <p:cNvPicPr/>
            <p:nvPr/>
          </p:nvPicPr>
          <p:blipFill>
            <a:blip r:embed="rId7" cstate="print"/>
            <a:stretch>
              <a:fillRect/>
            </a:stretch>
          </p:blipFill>
          <p:spPr>
            <a:xfrm>
              <a:off x="792861" y="1293139"/>
              <a:ext cx="382143" cy="313181"/>
            </a:xfrm>
            <a:prstGeom prst="rect">
              <a:avLst/>
            </a:prstGeom>
          </p:spPr>
        </p:pic>
      </p:grpSp>
      <p:sp>
        <p:nvSpPr>
          <p:cNvPr id="10" name="object 10"/>
          <p:cNvSpPr txBox="1"/>
          <p:nvPr/>
        </p:nvSpPr>
        <p:spPr>
          <a:xfrm>
            <a:off x="6746155" y="1947342"/>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“dog”</a:t>
            </a:r>
            <a:endParaRPr sz="793">
              <a:latin typeface="Arial MT"/>
              <a:cs typeface="Arial MT"/>
            </a:endParaRPr>
          </a:p>
        </p:txBody>
      </p:sp>
      <p:sp>
        <p:nvSpPr>
          <p:cNvPr id="11" name="object 11"/>
          <p:cNvSpPr txBox="1"/>
          <p:nvPr/>
        </p:nvSpPr>
        <p:spPr>
          <a:xfrm>
            <a:off x="6420476" y="2198097"/>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a:t>
            </a:r>
            <a:r>
              <a:rPr sz="793" spc="24" dirty="0">
                <a:latin typeface="Arial MT"/>
                <a:cs typeface="Arial MT"/>
              </a:rPr>
              <a:t>dog</a:t>
            </a:r>
            <a:r>
              <a:rPr sz="793" spc="16" dirty="0">
                <a:latin typeface="Arial MT"/>
                <a:cs typeface="Arial MT"/>
              </a:rPr>
              <a:t>”</a:t>
            </a:r>
            <a:endParaRPr sz="793">
              <a:latin typeface="Arial MT"/>
              <a:cs typeface="Arial MT"/>
            </a:endParaRPr>
          </a:p>
        </p:txBody>
      </p:sp>
      <p:sp>
        <p:nvSpPr>
          <p:cNvPr id="12" name="object 12"/>
          <p:cNvSpPr txBox="1"/>
          <p:nvPr/>
        </p:nvSpPr>
        <p:spPr>
          <a:xfrm>
            <a:off x="6060961" y="2392659"/>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a:t>
            </a:r>
            <a:r>
              <a:rPr sz="793" spc="24" dirty="0">
                <a:latin typeface="Arial MT"/>
                <a:cs typeface="Arial MT"/>
              </a:rPr>
              <a:t>dog</a:t>
            </a:r>
            <a:r>
              <a:rPr sz="793" spc="16" dirty="0">
                <a:latin typeface="Arial MT"/>
                <a:cs typeface="Arial MT"/>
              </a:rPr>
              <a:t>”</a:t>
            </a:r>
            <a:endParaRPr sz="793">
              <a:latin typeface="Arial MT"/>
              <a:cs typeface="Arial MT"/>
            </a:endParaRPr>
          </a:p>
        </p:txBody>
      </p:sp>
      <p:sp>
        <p:nvSpPr>
          <p:cNvPr id="13" name="object 13"/>
          <p:cNvSpPr txBox="1"/>
          <p:nvPr/>
        </p:nvSpPr>
        <p:spPr>
          <a:xfrm>
            <a:off x="5787245" y="2728610"/>
            <a:ext cx="257804"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a:t>
            </a:r>
            <a:r>
              <a:rPr sz="793" spc="16" dirty="0">
                <a:latin typeface="Arial MT"/>
                <a:cs typeface="Arial MT"/>
              </a:rPr>
              <a:t>t”</a:t>
            </a:r>
            <a:endParaRPr sz="793">
              <a:latin typeface="Arial MT"/>
              <a:cs typeface="Arial MT"/>
            </a:endParaRPr>
          </a:p>
        </p:txBody>
      </p:sp>
      <p:sp>
        <p:nvSpPr>
          <p:cNvPr id="14" name="object 14"/>
          <p:cNvSpPr txBox="1"/>
          <p:nvPr/>
        </p:nvSpPr>
        <p:spPr>
          <a:xfrm>
            <a:off x="5430754" y="2889335"/>
            <a:ext cx="258811"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“cat”</a:t>
            </a:r>
            <a:endParaRPr sz="793">
              <a:latin typeface="Arial MT"/>
              <a:cs typeface="Arial MT"/>
            </a:endParaRPr>
          </a:p>
        </p:txBody>
      </p:sp>
      <p:sp>
        <p:nvSpPr>
          <p:cNvPr id="15" name="object 15"/>
          <p:cNvSpPr txBox="1"/>
          <p:nvPr/>
        </p:nvSpPr>
        <p:spPr>
          <a:xfrm>
            <a:off x="5135890" y="3054291"/>
            <a:ext cx="258811"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a:t>
            </a:r>
            <a:r>
              <a:rPr sz="793" spc="16" dirty="0">
                <a:latin typeface="Arial MT"/>
                <a:cs typeface="Arial MT"/>
              </a:rPr>
              <a:t>t”</a:t>
            </a:r>
            <a:endParaRPr sz="793">
              <a:latin typeface="Arial MT"/>
              <a:cs typeface="Arial MT"/>
            </a:endParaRPr>
          </a:p>
        </p:txBody>
      </p:sp>
      <p:sp>
        <p:nvSpPr>
          <p:cNvPr id="16" name="object 16"/>
          <p:cNvSpPr txBox="1"/>
          <p:nvPr/>
        </p:nvSpPr>
        <p:spPr>
          <a:xfrm>
            <a:off x="4326219" y="1640394"/>
            <a:ext cx="804630" cy="599941"/>
          </a:xfrm>
          <a:prstGeom prst="rect">
            <a:avLst/>
          </a:prstGeom>
        </p:spPr>
        <p:txBody>
          <a:bodyPr vert="horz" wrap="square" lIns="0" tIns="31211" rIns="0" bIns="0" rtlCol="0">
            <a:spAutoFit/>
          </a:bodyPr>
          <a:lstStyle/>
          <a:p>
            <a:pPr marL="20136" marR="8053" algn="just">
              <a:lnSpc>
                <a:spcPct val="96800"/>
              </a:lnSpc>
              <a:spcBef>
                <a:spcPts val="246"/>
              </a:spcBef>
            </a:pPr>
            <a:r>
              <a:rPr sz="1269" spc="24" dirty="0">
                <a:solidFill>
                  <a:srgbClr val="FF0000"/>
                </a:solidFill>
                <a:latin typeface="Arial MT"/>
                <a:cs typeface="Arial MT"/>
              </a:rPr>
              <a:t>Labe</a:t>
            </a:r>
            <a:r>
              <a:rPr sz="1269" dirty="0">
                <a:solidFill>
                  <a:srgbClr val="FF0000"/>
                </a:solidFill>
                <a:latin typeface="Arial MT"/>
                <a:cs typeface="Arial MT"/>
              </a:rPr>
              <a:t>l</a:t>
            </a:r>
            <a:r>
              <a:rPr sz="1269" spc="16" dirty="0">
                <a:solidFill>
                  <a:srgbClr val="FF0000"/>
                </a:solidFill>
                <a:latin typeface="Arial MT"/>
                <a:cs typeface="Arial MT"/>
              </a:rPr>
              <a:t>ed  </a:t>
            </a:r>
            <a:r>
              <a:rPr sz="1269" spc="-24" dirty="0">
                <a:solidFill>
                  <a:srgbClr val="FF0000"/>
                </a:solidFill>
                <a:latin typeface="Arial MT"/>
                <a:cs typeface="Arial MT"/>
              </a:rPr>
              <a:t>T</a:t>
            </a:r>
            <a:r>
              <a:rPr sz="1269" spc="16" dirty="0">
                <a:solidFill>
                  <a:srgbClr val="FF0000"/>
                </a:solidFill>
                <a:latin typeface="Arial MT"/>
                <a:cs typeface="Arial MT"/>
              </a:rPr>
              <a:t>ra</a:t>
            </a:r>
            <a:r>
              <a:rPr sz="1269" dirty="0">
                <a:solidFill>
                  <a:srgbClr val="FF0000"/>
                </a:solidFill>
                <a:latin typeface="Arial MT"/>
                <a:cs typeface="Arial MT"/>
              </a:rPr>
              <a:t>i</a:t>
            </a:r>
            <a:r>
              <a:rPr sz="1269" spc="24" dirty="0">
                <a:solidFill>
                  <a:srgbClr val="FF0000"/>
                </a:solidFill>
                <a:latin typeface="Arial MT"/>
                <a:cs typeface="Arial MT"/>
              </a:rPr>
              <a:t>n</a:t>
            </a:r>
            <a:r>
              <a:rPr sz="1269" dirty="0">
                <a:solidFill>
                  <a:srgbClr val="FF0000"/>
                </a:solidFill>
                <a:latin typeface="Arial MT"/>
                <a:cs typeface="Arial MT"/>
              </a:rPr>
              <a:t>i</a:t>
            </a:r>
            <a:r>
              <a:rPr sz="1269" spc="16" dirty="0">
                <a:solidFill>
                  <a:srgbClr val="FF0000"/>
                </a:solidFill>
                <a:latin typeface="Arial MT"/>
                <a:cs typeface="Arial MT"/>
              </a:rPr>
              <a:t>ng  Data</a:t>
            </a:r>
            <a:endParaRPr sz="1269">
              <a:solidFill>
                <a:srgbClr val="FF0000"/>
              </a:solidFill>
              <a:latin typeface="Arial MT"/>
              <a:cs typeface="Arial MT"/>
            </a:endParaRPr>
          </a:p>
        </p:txBody>
      </p:sp>
      <p:grpSp>
        <p:nvGrpSpPr>
          <p:cNvPr id="17" name="object 17"/>
          <p:cNvGrpSpPr/>
          <p:nvPr/>
        </p:nvGrpSpPr>
        <p:grpSpPr>
          <a:xfrm>
            <a:off x="7082916" y="1693166"/>
            <a:ext cx="720040" cy="1678750"/>
            <a:chOff x="2411349" y="645439"/>
            <a:chExt cx="454025" cy="1058545"/>
          </a:xfrm>
        </p:grpSpPr>
        <p:sp>
          <p:nvSpPr>
            <p:cNvPr id="18" name="object 18"/>
            <p:cNvSpPr/>
            <p:nvPr/>
          </p:nvSpPr>
          <p:spPr>
            <a:xfrm>
              <a:off x="2822067" y="645439"/>
              <a:ext cx="43180" cy="378460"/>
            </a:xfrm>
            <a:custGeom>
              <a:avLst/>
              <a:gdLst/>
              <a:ahLst/>
              <a:cxnLst/>
              <a:rect l="l" t="t" r="r" b="b"/>
              <a:pathLst>
                <a:path w="43180" h="378459">
                  <a:moveTo>
                    <a:pt x="43053" y="0"/>
                  </a:moveTo>
                  <a:lnTo>
                    <a:pt x="0" y="0"/>
                  </a:lnTo>
                  <a:lnTo>
                    <a:pt x="0" y="377952"/>
                  </a:lnTo>
                  <a:lnTo>
                    <a:pt x="21336" y="377952"/>
                  </a:lnTo>
                  <a:lnTo>
                    <a:pt x="43053" y="377952"/>
                  </a:lnTo>
                  <a:lnTo>
                    <a:pt x="43053" y="0"/>
                  </a:lnTo>
                  <a:close/>
                </a:path>
              </a:pathLst>
            </a:custGeom>
            <a:solidFill>
              <a:srgbClr val="FF6600"/>
            </a:solidFill>
          </p:spPr>
          <p:txBody>
            <a:bodyPr wrap="square" lIns="0" tIns="0" rIns="0" bIns="0" rtlCol="0"/>
            <a:lstStyle/>
            <a:p>
              <a:endParaRPr sz="2855"/>
            </a:p>
          </p:txBody>
        </p:sp>
        <p:sp>
          <p:nvSpPr>
            <p:cNvPr id="19" name="object 19"/>
            <p:cNvSpPr/>
            <p:nvPr/>
          </p:nvSpPr>
          <p:spPr>
            <a:xfrm>
              <a:off x="2822067" y="645439"/>
              <a:ext cx="43180" cy="378460"/>
            </a:xfrm>
            <a:custGeom>
              <a:avLst/>
              <a:gdLst/>
              <a:ahLst/>
              <a:cxnLst/>
              <a:rect l="l" t="t" r="r" b="b"/>
              <a:pathLst>
                <a:path w="43180" h="378459">
                  <a:moveTo>
                    <a:pt x="21336" y="377952"/>
                  </a:moveTo>
                  <a:lnTo>
                    <a:pt x="0" y="377952"/>
                  </a:lnTo>
                  <a:lnTo>
                    <a:pt x="0" y="0"/>
                  </a:lnTo>
                  <a:lnTo>
                    <a:pt x="43053" y="0"/>
                  </a:lnTo>
                  <a:lnTo>
                    <a:pt x="43053" y="377952"/>
                  </a:lnTo>
                  <a:lnTo>
                    <a:pt x="21336" y="377952"/>
                  </a:lnTo>
                  <a:close/>
                </a:path>
              </a:pathLst>
            </a:custGeom>
            <a:ln w="3175">
              <a:solidFill>
                <a:srgbClr val="3364A3"/>
              </a:solidFill>
            </a:ln>
          </p:spPr>
          <p:txBody>
            <a:bodyPr wrap="square" lIns="0" tIns="0" rIns="0" bIns="0" rtlCol="0"/>
            <a:lstStyle/>
            <a:p>
              <a:endParaRPr sz="2855"/>
            </a:p>
          </p:txBody>
        </p:sp>
        <p:sp>
          <p:nvSpPr>
            <p:cNvPr id="20" name="object 20"/>
            <p:cNvSpPr/>
            <p:nvPr/>
          </p:nvSpPr>
          <p:spPr>
            <a:xfrm>
              <a:off x="2746248" y="828700"/>
              <a:ext cx="43815" cy="335280"/>
            </a:xfrm>
            <a:custGeom>
              <a:avLst/>
              <a:gdLst/>
              <a:ahLst/>
              <a:cxnLst/>
              <a:rect l="l" t="t" r="r" b="b"/>
              <a:pathLst>
                <a:path w="43814" h="335280">
                  <a:moveTo>
                    <a:pt x="43434" y="0"/>
                  </a:moveTo>
                  <a:lnTo>
                    <a:pt x="0" y="0"/>
                  </a:lnTo>
                  <a:lnTo>
                    <a:pt x="0" y="334899"/>
                  </a:lnTo>
                  <a:lnTo>
                    <a:pt x="21717" y="334899"/>
                  </a:lnTo>
                  <a:lnTo>
                    <a:pt x="43434" y="334899"/>
                  </a:lnTo>
                  <a:lnTo>
                    <a:pt x="43434" y="0"/>
                  </a:lnTo>
                  <a:close/>
                </a:path>
              </a:pathLst>
            </a:custGeom>
            <a:solidFill>
              <a:srgbClr val="FFCC00"/>
            </a:solidFill>
          </p:spPr>
          <p:txBody>
            <a:bodyPr wrap="square" lIns="0" tIns="0" rIns="0" bIns="0" rtlCol="0"/>
            <a:lstStyle/>
            <a:p>
              <a:endParaRPr sz="2855"/>
            </a:p>
          </p:txBody>
        </p:sp>
        <p:sp>
          <p:nvSpPr>
            <p:cNvPr id="21" name="object 21"/>
            <p:cNvSpPr/>
            <p:nvPr/>
          </p:nvSpPr>
          <p:spPr>
            <a:xfrm>
              <a:off x="2746248" y="828700"/>
              <a:ext cx="43815" cy="335280"/>
            </a:xfrm>
            <a:custGeom>
              <a:avLst/>
              <a:gdLst/>
              <a:ahLst/>
              <a:cxnLst/>
              <a:rect l="l" t="t" r="r" b="b"/>
              <a:pathLst>
                <a:path w="43814" h="335280">
                  <a:moveTo>
                    <a:pt x="21717" y="334899"/>
                  </a:moveTo>
                  <a:lnTo>
                    <a:pt x="0" y="334899"/>
                  </a:lnTo>
                  <a:lnTo>
                    <a:pt x="0" y="0"/>
                  </a:lnTo>
                  <a:lnTo>
                    <a:pt x="43434" y="0"/>
                  </a:lnTo>
                  <a:lnTo>
                    <a:pt x="43434" y="334899"/>
                  </a:lnTo>
                  <a:lnTo>
                    <a:pt x="21717" y="334899"/>
                  </a:lnTo>
                  <a:close/>
                </a:path>
              </a:pathLst>
            </a:custGeom>
            <a:ln w="3175">
              <a:solidFill>
                <a:srgbClr val="3364A3"/>
              </a:solidFill>
            </a:ln>
          </p:spPr>
          <p:txBody>
            <a:bodyPr wrap="square" lIns="0" tIns="0" rIns="0" bIns="0" rtlCol="0"/>
            <a:lstStyle/>
            <a:p>
              <a:endParaRPr sz="2855"/>
            </a:p>
          </p:txBody>
        </p:sp>
        <p:sp>
          <p:nvSpPr>
            <p:cNvPr id="22" name="object 22"/>
            <p:cNvSpPr/>
            <p:nvPr/>
          </p:nvSpPr>
          <p:spPr>
            <a:xfrm>
              <a:off x="2659761" y="1001674"/>
              <a:ext cx="43815" cy="313690"/>
            </a:xfrm>
            <a:custGeom>
              <a:avLst/>
              <a:gdLst/>
              <a:ahLst/>
              <a:cxnLst/>
              <a:rect l="l" t="t" r="r" b="b"/>
              <a:pathLst>
                <a:path w="43814" h="313690">
                  <a:moveTo>
                    <a:pt x="43434" y="0"/>
                  </a:moveTo>
                  <a:lnTo>
                    <a:pt x="0" y="0"/>
                  </a:lnTo>
                  <a:lnTo>
                    <a:pt x="0" y="313182"/>
                  </a:lnTo>
                  <a:lnTo>
                    <a:pt x="21717" y="313182"/>
                  </a:lnTo>
                  <a:lnTo>
                    <a:pt x="43434" y="313182"/>
                  </a:lnTo>
                  <a:lnTo>
                    <a:pt x="43434" y="0"/>
                  </a:lnTo>
                  <a:close/>
                </a:path>
              </a:pathLst>
            </a:custGeom>
            <a:solidFill>
              <a:srgbClr val="FFC399"/>
            </a:solidFill>
          </p:spPr>
          <p:txBody>
            <a:bodyPr wrap="square" lIns="0" tIns="0" rIns="0" bIns="0" rtlCol="0"/>
            <a:lstStyle/>
            <a:p>
              <a:endParaRPr sz="2855"/>
            </a:p>
          </p:txBody>
        </p:sp>
        <p:sp>
          <p:nvSpPr>
            <p:cNvPr id="23" name="object 23"/>
            <p:cNvSpPr/>
            <p:nvPr/>
          </p:nvSpPr>
          <p:spPr>
            <a:xfrm>
              <a:off x="2659761" y="1001674"/>
              <a:ext cx="43815" cy="313690"/>
            </a:xfrm>
            <a:custGeom>
              <a:avLst/>
              <a:gdLst/>
              <a:ahLst/>
              <a:cxnLst/>
              <a:rect l="l" t="t" r="r" b="b"/>
              <a:pathLst>
                <a:path w="43814" h="313690">
                  <a:moveTo>
                    <a:pt x="21717" y="313182"/>
                  </a:moveTo>
                  <a:lnTo>
                    <a:pt x="0" y="313182"/>
                  </a:lnTo>
                  <a:lnTo>
                    <a:pt x="0" y="0"/>
                  </a:lnTo>
                  <a:lnTo>
                    <a:pt x="43434" y="0"/>
                  </a:lnTo>
                  <a:lnTo>
                    <a:pt x="43434" y="313182"/>
                  </a:lnTo>
                  <a:lnTo>
                    <a:pt x="21717" y="313182"/>
                  </a:lnTo>
                  <a:close/>
                </a:path>
              </a:pathLst>
            </a:custGeom>
            <a:ln w="3175">
              <a:solidFill>
                <a:srgbClr val="3364A3"/>
              </a:solidFill>
            </a:ln>
          </p:spPr>
          <p:txBody>
            <a:bodyPr wrap="square" lIns="0" tIns="0" rIns="0" bIns="0" rtlCol="0"/>
            <a:lstStyle/>
            <a:p>
              <a:endParaRPr sz="2855"/>
            </a:p>
          </p:txBody>
        </p:sp>
        <p:sp>
          <p:nvSpPr>
            <p:cNvPr id="24" name="object 24"/>
            <p:cNvSpPr/>
            <p:nvPr/>
          </p:nvSpPr>
          <p:spPr>
            <a:xfrm>
              <a:off x="2573655" y="1120546"/>
              <a:ext cx="43180" cy="323850"/>
            </a:xfrm>
            <a:custGeom>
              <a:avLst/>
              <a:gdLst/>
              <a:ahLst/>
              <a:cxnLst/>
              <a:rect l="l" t="t" r="r" b="b"/>
              <a:pathLst>
                <a:path w="43180" h="323850">
                  <a:moveTo>
                    <a:pt x="43053" y="0"/>
                  </a:moveTo>
                  <a:lnTo>
                    <a:pt x="0" y="0"/>
                  </a:lnTo>
                  <a:lnTo>
                    <a:pt x="0" y="323850"/>
                  </a:lnTo>
                  <a:lnTo>
                    <a:pt x="21336" y="323850"/>
                  </a:lnTo>
                  <a:lnTo>
                    <a:pt x="43053" y="323850"/>
                  </a:lnTo>
                  <a:lnTo>
                    <a:pt x="43053" y="0"/>
                  </a:lnTo>
                  <a:close/>
                </a:path>
              </a:pathLst>
            </a:custGeom>
            <a:solidFill>
              <a:srgbClr val="009933"/>
            </a:solidFill>
          </p:spPr>
          <p:txBody>
            <a:bodyPr wrap="square" lIns="0" tIns="0" rIns="0" bIns="0" rtlCol="0"/>
            <a:lstStyle/>
            <a:p>
              <a:endParaRPr sz="2855"/>
            </a:p>
          </p:txBody>
        </p:sp>
        <p:sp>
          <p:nvSpPr>
            <p:cNvPr id="25" name="object 25"/>
            <p:cNvSpPr/>
            <p:nvPr/>
          </p:nvSpPr>
          <p:spPr>
            <a:xfrm>
              <a:off x="2573655" y="1120546"/>
              <a:ext cx="43180" cy="323850"/>
            </a:xfrm>
            <a:custGeom>
              <a:avLst/>
              <a:gdLst/>
              <a:ahLst/>
              <a:cxnLst/>
              <a:rect l="l" t="t" r="r" b="b"/>
              <a:pathLst>
                <a:path w="43180" h="323850">
                  <a:moveTo>
                    <a:pt x="21336" y="323850"/>
                  </a:moveTo>
                  <a:lnTo>
                    <a:pt x="0" y="323850"/>
                  </a:lnTo>
                  <a:lnTo>
                    <a:pt x="0" y="0"/>
                  </a:lnTo>
                  <a:lnTo>
                    <a:pt x="43053" y="0"/>
                  </a:lnTo>
                  <a:lnTo>
                    <a:pt x="43053" y="323850"/>
                  </a:lnTo>
                  <a:lnTo>
                    <a:pt x="21336" y="323850"/>
                  </a:lnTo>
                  <a:close/>
                </a:path>
              </a:pathLst>
            </a:custGeom>
            <a:ln w="3175">
              <a:solidFill>
                <a:srgbClr val="3364A3"/>
              </a:solidFill>
            </a:ln>
          </p:spPr>
          <p:txBody>
            <a:bodyPr wrap="square" lIns="0" tIns="0" rIns="0" bIns="0" rtlCol="0"/>
            <a:lstStyle/>
            <a:p>
              <a:endParaRPr sz="2855"/>
            </a:p>
          </p:txBody>
        </p:sp>
        <p:sp>
          <p:nvSpPr>
            <p:cNvPr id="26" name="object 26"/>
            <p:cNvSpPr/>
            <p:nvPr/>
          </p:nvSpPr>
          <p:spPr>
            <a:xfrm>
              <a:off x="2497836" y="1304188"/>
              <a:ext cx="43815" cy="281305"/>
            </a:xfrm>
            <a:custGeom>
              <a:avLst/>
              <a:gdLst/>
              <a:ahLst/>
              <a:cxnLst/>
              <a:rect l="l" t="t" r="r" b="b"/>
              <a:pathLst>
                <a:path w="43814" h="281305">
                  <a:moveTo>
                    <a:pt x="43434" y="0"/>
                  </a:moveTo>
                  <a:lnTo>
                    <a:pt x="0" y="0"/>
                  </a:lnTo>
                  <a:lnTo>
                    <a:pt x="0" y="280797"/>
                  </a:lnTo>
                  <a:lnTo>
                    <a:pt x="21717" y="280797"/>
                  </a:lnTo>
                  <a:lnTo>
                    <a:pt x="43434" y="280797"/>
                  </a:lnTo>
                  <a:lnTo>
                    <a:pt x="43434" y="0"/>
                  </a:lnTo>
                  <a:close/>
                </a:path>
              </a:pathLst>
            </a:custGeom>
            <a:solidFill>
              <a:srgbClr val="00CC33"/>
            </a:solidFill>
          </p:spPr>
          <p:txBody>
            <a:bodyPr wrap="square" lIns="0" tIns="0" rIns="0" bIns="0" rtlCol="0"/>
            <a:lstStyle/>
            <a:p>
              <a:endParaRPr sz="2855"/>
            </a:p>
          </p:txBody>
        </p:sp>
        <p:sp>
          <p:nvSpPr>
            <p:cNvPr id="27" name="object 27"/>
            <p:cNvSpPr/>
            <p:nvPr/>
          </p:nvSpPr>
          <p:spPr>
            <a:xfrm>
              <a:off x="2497836" y="1304188"/>
              <a:ext cx="43815" cy="281305"/>
            </a:xfrm>
            <a:custGeom>
              <a:avLst/>
              <a:gdLst/>
              <a:ahLst/>
              <a:cxnLst/>
              <a:rect l="l" t="t" r="r" b="b"/>
              <a:pathLst>
                <a:path w="43814" h="281305">
                  <a:moveTo>
                    <a:pt x="21717" y="280797"/>
                  </a:moveTo>
                  <a:lnTo>
                    <a:pt x="0" y="280797"/>
                  </a:lnTo>
                  <a:lnTo>
                    <a:pt x="0" y="0"/>
                  </a:lnTo>
                  <a:lnTo>
                    <a:pt x="43434" y="0"/>
                  </a:lnTo>
                  <a:lnTo>
                    <a:pt x="43434" y="280797"/>
                  </a:lnTo>
                  <a:lnTo>
                    <a:pt x="21717" y="280797"/>
                  </a:lnTo>
                  <a:close/>
                </a:path>
              </a:pathLst>
            </a:custGeom>
            <a:ln w="3175">
              <a:solidFill>
                <a:srgbClr val="3364A3"/>
              </a:solidFill>
            </a:ln>
          </p:spPr>
          <p:txBody>
            <a:bodyPr wrap="square" lIns="0" tIns="0" rIns="0" bIns="0" rtlCol="0"/>
            <a:lstStyle/>
            <a:p>
              <a:endParaRPr sz="2855"/>
            </a:p>
          </p:txBody>
        </p:sp>
        <p:sp>
          <p:nvSpPr>
            <p:cNvPr id="28" name="object 28"/>
            <p:cNvSpPr/>
            <p:nvPr/>
          </p:nvSpPr>
          <p:spPr>
            <a:xfrm>
              <a:off x="2411349" y="1476781"/>
              <a:ext cx="43815" cy="226695"/>
            </a:xfrm>
            <a:custGeom>
              <a:avLst/>
              <a:gdLst/>
              <a:ahLst/>
              <a:cxnLst/>
              <a:rect l="l" t="t" r="r" b="b"/>
              <a:pathLst>
                <a:path w="43814" h="226694">
                  <a:moveTo>
                    <a:pt x="43434" y="0"/>
                  </a:moveTo>
                  <a:lnTo>
                    <a:pt x="0" y="0"/>
                  </a:lnTo>
                  <a:lnTo>
                    <a:pt x="0" y="226695"/>
                  </a:lnTo>
                  <a:lnTo>
                    <a:pt x="21717" y="226695"/>
                  </a:lnTo>
                  <a:lnTo>
                    <a:pt x="43434" y="226695"/>
                  </a:lnTo>
                  <a:lnTo>
                    <a:pt x="43434" y="0"/>
                  </a:lnTo>
                  <a:close/>
                </a:path>
              </a:pathLst>
            </a:custGeom>
            <a:solidFill>
              <a:srgbClr val="99FF33"/>
            </a:solidFill>
          </p:spPr>
          <p:txBody>
            <a:bodyPr wrap="square" lIns="0" tIns="0" rIns="0" bIns="0" rtlCol="0"/>
            <a:lstStyle/>
            <a:p>
              <a:endParaRPr sz="2855"/>
            </a:p>
          </p:txBody>
        </p:sp>
        <p:sp>
          <p:nvSpPr>
            <p:cNvPr id="29" name="object 29"/>
            <p:cNvSpPr/>
            <p:nvPr/>
          </p:nvSpPr>
          <p:spPr>
            <a:xfrm>
              <a:off x="2411349" y="1476781"/>
              <a:ext cx="43815" cy="226695"/>
            </a:xfrm>
            <a:custGeom>
              <a:avLst/>
              <a:gdLst/>
              <a:ahLst/>
              <a:cxnLst/>
              <a:rect l="l" t="t" r="r" b="b"/>
              <a:pathLst>
                <a:path w="43814" h="226694">
                  <a:moveTo>
                    <a:pt x="21717" y="226695"/>
                  </a:moveTo>
                  <a:lnTo>
                    <a:pt x="0" y="226695"/>
                  </a:lnTo>
                  <a:lnTo>
                    <a:pt x="0" y="0"/>
                  </a:lnTo>
                  <a:lnTo>
                    <a:pt x="43434" y="0"/>
                  </a:lnTo>
                  <a:lnTo>
                    <a:pt x="43434" y="226695"/>
                  </a:lnTo>
                  <a:lnTo>
                    <a:pt x="21717" y="226695"/>
                  </a:lnTo>
                  <a:close/>
                </a:path>
              </a:pathLst>
            </a:custGeom>
            <a:ln w="3175">
              <a:solidFill>
                <a:srgbClr val="3364A3"/>
              </a:solidFill>
            </a:ln>
          </p:spPr>
          <p:txBody>
            <a:bodyPr wrap="square" lIns="0" tIns="0" rIns="0" bIns="0" rtlCol="0"/>
            <a:lstStyle/>
            <a:p>
              <a:endParaRPr sz="2855"/>
            </a:p>
          </p:txBody>
        </p:sp>
      </p:grpSp>
      <p:sp>
        <p:nvSpPr>
          <p:cNvPr id="30" name="object 30"/>
          <p:cNvSpPr txBox="1"/>
          <p:nvPr/>
        </p:nvSpPr>
        <p:spPr>
          <a:xfrm>
            <a:off x="7419268" y="2831329"/>
            <a:ext cx="257804"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a:t>
            </a:r>
            <a:r>
              <a:rPr sz="793" spc="16" dirty="0">
                <a:latin typeface="Arial MT"/>
                <a:cs typeface="Arial MT"/>
              </a:rPr>
              <a:t>t”</a:t>
            </a:r>
            <a:endParaRPr sz="793">
              <a:latin typeface="Arial MT"/>
              <a:cs typeface="Arial MT"/>
            </a:endParaRPr>
          </a:p>
        </p:txBody>
      </p:sp>
      <p:sp>
        <p:nvSpPr>
          <p:cNvPr id="31" name="object 31"/>
          <p:cNvSpPr txBox="1"/>
          <p:nvPr/>
        </p:nvSpPr>
        <p:spPr>
          <a:xfrm>
            <a:off x="7294196" y="3043415"/>
            <a:ext cx="258811"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“cat”</a:t>
            </a:r>
            <a:endParaRPr sz="793">
              <a:latin typeface="Arial MT"/>
              <a:cs typeface="Arial MT"/>
            </a:endParaRPr>
          </a:p>
        </p:txBody>
      </p:sp>
      <p:sp>
        <p:nvSpPr>
          <p:cNvPr id="32" name="object 32"/>
          <p:cNvSpPr txBox="1"/>
          <p:nvPr/>
        </p:nvSpPr>
        <p:spPr>
          <a:xfrm>
            <a:off x="7550990" y="2608974"/>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a:t>
            </a:r>
            <a:r>
              <a:rPr sz="793" spc="24" dirty="0">
                <a:latin typeface="Arial MT"/>
                <a:cs typeface="Arial MT"/>
              </a:rPr>
              <a:t>dog</a:t>
            </a:r>
            <a:r>
              <a:rPr sz="793" spc="16" dirty="0">
                <a:latin typeface="Arial MT"/>
                <a:cs typeface="Arial MT"/>
              </a:rPr>
              <a:t>”</a:t>
            </a:r>
            <a:endParaRPr sz="793">
              <a:latin typeface="Arial MT"/>
              <a:cs typeface="Arial MT"/>
            </a:endParaRPr>
          </a:p>
        </p:txBody>
      </p:sp>
      <p:sp>
        <p:nvSpPr>
          <p:cNvPr id="33" name="object 33"/>
          <p:cNvSpPr txBox="1"/>
          <p:nvPr/>
        </p:nvSpPr>
        <p:spPr>
          <a:xfrm>
            <a:off x="7688148" y="2358822"/>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“dog”</a:t>
            </a:r>
            <a:endParaRPr sz="793">
              <a:latin typeface="Arial MT"/>
              <a:cs typeface="Arial MT"/>
            </a:endParaRPr>
          </a:p>
        </p:txBody>
      </p:sp>
      <p:sp>
        <p:nvSpPr>
          <p:cNvPr id="34" name="object 34"/>
          <p:cNvSpPr txBox="1"/>
          <p:nvPr/>
        </p:nvSpPr>
        <p:spPr>
          <a:xfrm>
            <a:off x="7794493" y="2152781"/>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“dog”</a:t>
            </a:r>
            <a:endParaRPr sz="793">
              <a:latin typeface="Arial MT"/>
              <a:cs typeface="Arial MT"/>
            </a:endParaRPr>
          </a:p>
        </p:txBody>
      </p:sp>
      <p:grpSp>
        <p:nvGrpSpPr>
          <p:cNvPr id="35" name="object 35"/>
          <p:cNvGrpSpPr/>
          <p:nvPr/>
        </p:nvGrpSpPr>
        <p:grpSpPr>
          <a:xfrm>
            <a:off x="6501043" y="2463557"/>
            <a:ext cx="720040" cy="172205"/>
            <a:chOff x="2044446" y="1131214"/>
            <a:chExt cx="454025" cy="108585"/>
          </a:xfrm>
        </p:grpSpPr>
        <p:sp>
          <p:nvSpPr>
            <p:cNvPr id="36" name="object 36"/>
            <p:cNvSpPr/>
            <p:nvPr/>
          </p:nvSpPr>
          <p:spPr>
            <a:xfrm>
              <a:off x="2044446" y="1131214"/>
              <a:ext cx="454025" cy="108585"/>
            </a:xfrm>
            <a:custGeom>
              <a:avLst/>
              <a:gdLst/>
              <a:ahLst/>
              <a:cxnLst/>
              <a:rect l="l" t="t" r="r" b="b"/>
              <a:pathLst>
                <a:path w="454025" h="108584">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37" name="object 37"/>
            <p:cNvSpPr/>
            <p:nvPr/>
          </p:nvSpPr>
          <p:spPr>
            <a:xfrm>
              <a:off x="2044446" y="1131214"/>
              <a:ext cx="454025" cy="108585"/>
            </a:xfrm>
            <a:custGeom>
              <a:avLst/>
              <a:gdLst/>
              <a:ahLst/>
              <a:cxnLst/>
              <a:rect l="l" t="t" r="r" b="b"/>
              <a:pathLst>
                <a:path w="454025" h="108584">
                  <a:moveTo>
                    <a:pt x="0" y="27051"/>
                  </a:moveTo>
                  <a:lnTo>
                    <a:pt x="340233" y="27051"/>
                  </a:lnTo>
                  <a:lnTo>
                    <a:pt x="340233" y="0"/>
                  </a:lnTo>
                  <a:lnTo>
                    <a:pt x="453771" y="54102"/>
                  </a:lnTo>
                  <a:lnTo>
                    <a:pt x="340233" y="108204"/>
                  </a:lnTo>
                  <a:lnTo>
                    <a:pt x="340233" y="81153"/>
                  </a:lnTo>
                  <a:lnTo>
                    <a:pt x="0" y="81153"/>
                  </a:lnTo>
                  <a:lnTo>
                    <a:pt x="0" y="27051"/>
                  </a:lnTo>
                  <a:close/>
                </a:path>
                <a:path w="454025" h="108584">
                  <a:moveTo>
                    <a:pt x="0" y="0"/>
                  </a:moveTo>
                  <a:lnTo>
                    <a:pt x="0" y="0"/>
                  </a:lnTo>
                </a:path>
                <a:path w="454025" h="108584">
                  <a:moveTo>
                    <a:pt x="453771" y="108204"/>
                  </a:moveTo>
                  <a:lnTo>
                    <a:pt x="453771" y="108204"/>
                  </a:lnTo>
                </a:path>
              </a:pathLst>
            </a:custGeom>
            <a:ln w="3175">
              <a:solidFill>
                <a:srgbClr val="3364A3"/>
              </a:solidFill>
            </a:ln>
          </p:spPr>
          <p:txBody>
            <a:bodyPr wrap="square" lIns="0" tIns="0" rIns="0" bIns="0" rtlCol="0"/>
            <a:lstStyle/>
            <a:p>
              <a:endParaRPr sz="2855"/>
            </a:p>
          </p:txBody>
        </p:sp>
      </p:grpSp>
      <p:sp>
        <p:nvSpPr>
          <p:cNvPr id="38" name="object 38"/>
          <p:cNvSpPr txBox="1"/>
          <p:nvPr/>
        </p:nvSpPr>
        <p:spPr>
          <a:xfrm>
            <a:off x="6489563" y="2601120"/>
            <a:ext cx="573813" cy="150485"/>
          </a:xfrm>
          <a:prstGeom prst="rect">
            <a:avLst/>
          </a:prstGeom>
        </p:spPr>
        <p:txBody>
          <a:bodyPr vert="horz" wrap="square" lIns="0" tIns="28189" rIns="0" bIns="0" rtlCol="0">
            <a:spAutoFit/>
          </a:bodyPr>
          <a:lstStyle/>
          <a:p>
            <a:pPr marL="20136" marR="8053" indent="29196">
              <a:spcBef>
                <a:spcPts val="222"/>
              </a:spcBef>
            </a:pPr>
            <a:r>
              <a:rPr sz="793" spc="16" dirty="0">
                <a:latin typeface="Arial MT"/>
                <a:cs typeface="Arial MT"/>
              </a:rPr>
              <a:t>“Feature</a:t>
            </a:r>
            <a:r>
              <a:rPr lang="en-US" sz="793" spc="16" dirty="0">
                <a:latin typeface="Arial MT"/>
                <a:cs typeface="Arial MT"/>
              </a:rPr>
              <a:t>s</a:t>
            </a:r>
            <a:r>
              <a:rPr sz="793" spc="16" dirty="0">
                <a:latin typeface="Arial MT"/>
                <a:cs typeface="Arial MT"/>
              </a:rPr>
              <a:t>”</a:t>
            </a:r>
            <a:endParaRPr sz="793" dirty="0">
              <a:latin typeface="Arial MT"/>
              <a:cs typeface="Arial MT"/>
            </a:endParaRPr>
          </a:p>
        </p:txBody>
      </p:sp>
      <p:grpSp>
        <p:nvGrpSpPr>
          <p:cNvPr id="39" name="object 39"/>
          <p:cNvGrpSpPr/>
          <p:nvPr/>
        </p:nvGrpSpPr>
        <p:grpSpPr>
          <a:xfrm>
            <a:off x="6501043" y="2463557"/>
            <a:ext cx="720040" cy="172205"/>
            <a:chOff x="2044446" y="1131214"/>
            <a:chExt cx="454025" cy="108585"/>
          </a:xfrm>
        </p:grpSpPr>
        <p:sp>
          <p:nvSpPr>
            <p:cNvPr id="40" name="object 40"/>
            <p:cNvSpPr/>
            <p:nvPr/>
          </p:nvSpPr>
          <p:spPr>
            <a:xfrm>
              <a:off x="2044446" y="1131214"/>
              <a:ext cx="454025" cy="108585"/>
            </a:xfrm>
            <a:custGeom>
              <a:avLst/>
              <a:gdLst/>
              <a:ahLst/>
              <a:cxnLst/>
              <a:rect l="l" t="t" r="r" b="b"/>
              <a:pathLst>
                <a:path w="454025" h="108584">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41" name="object 41"/>
            <p:cNvSpPr/>
            <p:nvPr/>
          </p:nvSpPr>
          <p:spPr>
            <a:xfrm>
              <a:off x="2044446" y="1131214"/>
              <a:ext cx="454025" cy="108585"/>
            </a:xfrm>
            <a:custGeom>
              <a:avLst/>
              <a:gdLst/>
              <a:ahLst/>
              <a:cxnLst/>
              <a:rect l="l" t="t" r="r" b="b"/>
              <a:pathLst>
                <a:path w="454025" h="108584">
                  <a:moveTo>
                    <a:pt x="0" y="27051"/>
                  </a:moveTo>
                  <a:lnTo>
                    <a:pt x="340233" y="27051"/>
                  </a:lnTo>
                  <a:lnTo>
                    <a:pt x="340233" y="0"/>
                  </a:lnTo>
                  <a:lnTo>
                    <a:pt x="453771" y="54102"/>
                  </a:lnTo>
                  <a:lnTo>
                    <a:pt x="340233" y="108204"/>
                  </a:lnTo>
                  <a:lnTo>
                    <a:pt x="340233" y="81153"/>
                  </a:lnTo>
                  <a:lnTo>
                    <a:pt x="0" y="81153"/>
                  </a:lnTo>
                  <a:lnTo>
                    <a:pt x="0" y="27051"/>
                  </a:lnTo>
                  <a:close/>
                </a:path>
                <a:path w="454025" h="108584">
                  <a:moveTo>
                    <a:pt x="0" y="0"/>
                  </a:moveTo>
                  <a:lnTo>
                    <a:pt x="0" y="0"/>
                  </a:lnTo>
                </a:path>
                <a:path w="454025" h="108584">
                  <a:moveTo>
                    <a:pt x="453771" y="108204"/>
                  </a:moveTo>
                  <a:lnTo>
                    <a:pt x="453771" y="108204"/>
                  </a:lnTo>
                </a:path>
              </a:pathLst>
            </a:custGeom>
            <a:ln w="3175">
              <a:solidFill>
                <a:srgbClr val="3364A3"/>
              </a:solidFill>
            </a:ln>
          </p:spPr>
          <p:txBody>
            <a:bodyPr wrap="square" lIns="0" tIns="0" rIns="0" bIns="0" rtlCol="0"/>
            <a:lstStyle/>
            <a:p>
              <a:endParaRPr sz="2855"/>
            </a:p>
          </p:txBody>
        </p:sp>
      </p:grpSp>
      <p:grpSp>
        <p:nvGrpSpPr>
          <p:cNvPr id="47" name="object 47"/>
          <p:cNvGrpSpPr/>
          <p:nvPr/>
        </p:nvGrpSpPr>
        <p:grpSpPr>
          <a:xfrm>
            <a:off x="6968106" y="3336392"/>
            <a:ext cx="1302114" cy="2098689"/>
            <a:chOff x="3432810" y="1564030"/>
            <a:chExt cx="821055" cy="1323340"/>
          </a:xfrm>
        </p:grpSpPr>
        <p:sp>
          <p:nvSpPr>
            <p:cNvPr id="48" name="object 48"/>
            <p:cNvSpPr/>
            <p:nvPr/>
          </p:nvSpPr>
          <p:spPr>
            <a:xfrm>
              <a:off x="3746754" y="1564030"/>
              <a:ext cx="203200" cy="508634"/>
            </a:xfrm>
            <a:custGeom>
              <a:avLst/>
              <a:gdLst/>
              <a:ahLst/>
              <a:cxnLst/>
              <a:rect l="l" t="t" r="r" b="b"/>
              <a:pathLst>
                <a:path w="203200" h="508635">
                  <a:moveTo>
                    <a:pt x="0" y="379476"/>
                  </a:moveTo>
                  <a:lnTo>
                    <a:pt x="99441" y="508254"/>
                  </a:lnTo>
                  <a:lnTo>
                    <a:pt x="203073" y="382905"/>
                  </a:lnTo>
                  <a:lnTo>
                    <a:pt x="152400" y="382143"/>
                  </a:lnTo>
                  <a:lnTo>
                    <a:pt x="152430" y="380238"/>
                  </a:lnTo>
                  <a:lnTo>
                    <a:pt x="50673" y="380238"/>
                  </a:lnTo>
                  <a:lnTo>
                    <a:pt x="0" y="379476"/>
                  </a:lnTo>
                  <a:close/>
                </a:path>
                <a:path w="203200" h="508635">
                  <a:moveTo>
                    <a:pt x="57150" y="0"/>
                  </a:moveTo>
                  <a:lnTo>
                    <a:pt x="50673" y="380238"/>
                  </a:lnTo>
                  <a:lnTo>
                    <a:pt x="152430" y="380238"/>
                  </a:lnTo>
                  <a:lnTo>
                    <a:pt x="158496" y="1524"/>
                  </a:lnTo>
                  <a:lnTo>
                    <a:pt x="57150" y="0"/>
                  </a:lnTo>
                  <a:close/>
                </a:path>
              </a:pathLst>
            </a:custGeom>
            <a:solidFill>
              <a:srgbClr val="719ECE"/>
            </a:solidFill>
          </p:spPr>
          <p:txBody>
            <a:bodyPr wrap="square" lIns="0" tIns="0" rIns="0" bIns="0" rtlCol="0"/>
            <a:lstStyle/>
            <a:p>
              <a:endParaRPr sz="2855"/>
            </a:p>
          </p:txBody>
        </p:sp>
        <p:sp>
          <p:nvSpPr>
            <p:cNvPr id="49" name="object 49"/>
            <p:cNvSpPr/>
            <p:nvPr/>
          </p:nvSpPr>
          <p:spPr>
            <a:xfrm>
              <a:off x="3744849" y="1564030"/>
              <a:ext cx="211454" cy="508634"/>
            </a:xfrm>
            <a:custGeom>
              <a:avLst/>
              <a:gdLst/>
              <a:ahLst/>
              <a:cxnLst/>
              <a:rect l="l" t="t" r="r" b="b"/>
              <a:pathLst>
                <a:path w="211454" h="508635">
                  <a:moveTo>
                    <a:pt x="160401" y="1524"/>
                  </a:moveTo>
                  <a:lnTo>
                    <a:pt x="154305" y="382143"/>
                  </a:lnTo>
                  <a:lnTo>
                    <a:pt x="204978" y="382905"/>
                  </a:lnTo>
                  <a:lnTo>
                    <a:pt x="101346" y="508254"/>
                  </a:lnTo>
                  <a:lnTo>
                    <a:pt x="1905" y="379476"/>
                  </a:lnTo>
                  <a:lnTo>
                    <a:pt x="52578" y="380238"/>
                  </a:lnTo>
                  <a:lnTo>
                    <a:pt x="59055" y="0"/>
                  </a:lnTo>
                  <a:lnTo>
                    <a:pt x="160401" y="1524"/>
                  </a:lnTo>
                  <a:close/>
                </a:path>
                <a:path w="211454" h="508635">
                  <a:moveTo>
                    <a:pt x="211074" y="2667"/>
                  </a:moveTo>
                  <a:lnTo>
                    <a:pt x="211074" y="2667"/>
                  </a:lnTo>
                </a:path>
                <a:path w="211454" h="508635">
                  <a:moveTo>
                    <a:pt x="0" y="506349"/>
                  </a:moveTo>
                  <a:lnTo>
                    <a:pt x="0" y="506349"/>
                  </a:lnTo>
                </a:path>
              </a:pathLst>
            </a:custGeom>
            <a:ln w="3175">
              <a:solidFill>
                <a:srgbClr val="3364A3"/>
              </a:solidFill>
            </a:ln>
          </p:spPr>
          <p:txBody>
            <a:bodyPr wrap="square" lIns="0" tIns="0" rIns="0" bIns="0" rtlCol="0"/>
            <a:lstStyle/>
            <a:p>
              <a:endParaRPr sz="2855"/>
            </a:p>
          </p:txBody>
        </p:sp>
        <p:sp>
          <p:nvSpPr>
            <p:cNvPr id="50" name="object 50"/>
            <p:cNvSpPr/>
            <p:nvPr/>
          </p:nvSpPr>
          <p:spPr>
            <a:xfrm>
              <a:off x="3432810" y="2098573"/>
              <a:ext cx="821055" cy="788670"/>
            </a:xfrm>
            <a:custGeom>
              <a:avLst/>
              <a:gdLst/>
              <a:ahLst/>
              <a:cxnLst/>
              <a:rect l="l" t="t" r="r" b="b"/>
              <a:pathLst>
                <a:path w="821054" h="788669">
                  <a:moveTo>
                    <a:pt x="410337" y="0"/>
                  </a:moveTo>
                  <a:lnTo>
                    <a:pt x="0" y="394335"/>
                  </a:lnTo>
                  <a:lnTo>
                    <a:pt x="410337" y="788289"/>
                  </a:lnTo>
                  <a:lnTo>
                    <a:pt x="821055" y="394335"/>
                  </a:lnTo>
                  <a:lnTo>
                    <a:pt x="410337" y="0"/>
                  </a:lnTo>
                  <a:close/>
                </a:path>
              </a:pathLst>
            </a:custGeom>
            <a:solidFill>
              <a:srgbClr val="669999"/>
            </a:solidFill>
          </p:spPr>
          <p:txBody>
            <a:bodyPr wrap="square" lIns="0" tIns="0" rIns="0" bIns="0" rtlCol="0"/>
            <a:lstStyle/>
            <a:p>
              <a:endParaRPr sz="2855"/>
            </a:p>
          </p:txBody>
        </p:sp>
        <p:sp>
          <p:nvSpPr>
            <p:cNvPr id="51" name="object 51"/>
            <p:cNvSpPr/>
            <p:nvPr/>
          </p:nvSpPr>
          <p:spPr>
            <a:xfrm>
              <a:off x="3432810" y="2098573"/>
              <a:ext cx="821055" cy="788670"/>
            </a:xfrm>
            <a:custGeom>
              <a:avLst/>
              <a:gdLst/>
              <a:ahLst/>
              <a:cxnLst/>
              <a:rect l="l" t="t" r="r" b="b"/>
              <a:pathLst>
                <a:path w="821054" h="788669">
                  <a:moveTo>
                    <a:pt x="0" y="394335"/>
                  </a:moveTo>
                  <a:lnTo>
                    <a:pt x="410337" y="0"/>
                  </a:lnTo>
                  <a:lnTo>
                    <a:pt x="821055" y="394335"/>
                  </a:lnTo>
                  <a:lnTo>
                    <a:pt x="410337" y="788289"/>
                  </a:lnTo>
                  <a:lnTo>
                    <a:pt x="0" y="394335"/>
                  </a:lnTo>
                  <a:close/>
                </a:path>
                <a:path w="821054" h="788669">
                  <a:moveTo>
                    <a:pt x="0" y="0"/>
                  </a:moveTo>
                  <a:lnTo>
                    <a:pt x="0" y="0"/>
                  </a:lnTo>
                </a:path>
                <a:path w="821054" h="788669">
                  <a:moveTo>
                    <a:pt x="821055" y="788670"/>
                  </a:moveTo>
                  <a:lnTo>
                    <a:pt x="821055" y="788670"/>
                  </a:lnTo>
                </a:path>
              </a:pathLst>
            </a:custGeom>
            <a:ln w="3175">
              <a:solidFill>
                <a:srgbClr val="3364A3"/>
              </a:solidFill>
            </a:ln>
          </p:spPr>
          <p:txBody>
            <a:bodyPr wrap="square" lIns="0" tIns="0" rIns="0" bIns="0" rtlCol="0"/>
            <a:lstStyle/>
            <a:p>
              <a:endParaRPr sz="2855"/>
            </a:p>
          </p:txBody>
        </p:sp>
      </p:grpSp>
      <p:sp>
        <p:nvSpPr>
          <p:cNvPr id="52" name="object 52"/>
          <p:cNvSpPr txBox="1"/>
          <p:nvPr/>
        </p:nvSpPr>
        <p:spPr>
          <a:xfrm>
            <a:off x="6995597" y="4612675"/>
            <a:ext cx="1248742" cy="410466"/>
          </a:xfrm>
          <a:prstGeom prst="rect">
            <a:avLst/>
          </a:prstGeom>
        </p:spPr>
        <p:txBody>
          <a:bodyPr vert="horz" wrap="square" lIns="0" tIns="31211" rIns="0" bIns="0" rtlCol="0">
            <a:spAutoFit/>
          </a:bodyPr>
          <a:lstStyle/>
          <a:p>
            <a:pPr marL="63428" marR="8053" indent="-44299" algn="ctr">
              <a:lnSpc>
                <a:spcPct val="96800"/>
              </a:lnSpc>
              <a:spcBef>
                <a:spcPts val="246"/>
              </a:spcBef>
            </a:pPr>
            <a:r>
              <a:rPr lang="en-US" sz="1269" b="1" spc="16" dirty="0">
                <a:solidFill>
                  <a:srgbClr val="0000CC"/>
                </a:solidFill>
                <a:latin typeface="Arial"/>
                <a:cs typeface="Arial"/>
              </a:rPr>
              <a:t>Classification </a:t>
            </a:r>
            <a:r>
              <a:rPr sz="1269" b="1" spc="16" dirty="0">
                <a:solidFill>
                  <a:srgbClr val="0000CC"/>
                </a:solidFill>
                <a:latin typeface="Arial"/>
                <a:cs typeface="Arial"/>
              </a:rPr>
              <a:t>Model</a:t>
            </a:r>
            <a:endParaRPr sz="1269" dirty="0">
              <a:latin typeface="Arial"/>
              <a:cs typeface="Arial"/>
            </a:endParaRPr>
          </a:p>
        </p:txBody>
      </p:sp>
      <p:grpSp>
        <p:nvGrpSpPr>
          <p:cNvPr id="53" name="object 53"/>
          <p:cNvGrpSpPr/>
          <p:nvPr/>
        </p:nvGrpSpPr>
        <p:grpSpPr>
          <a:xfrm>
            <a:off x="4516152" y="4324593"/>
            <a:ext cx="1592443" cy="712538"/>
            <a:chOff x="2174305" y="2183059"/>
            <a:chExt cx="1004124" cy="449295"/>
          </a:xfrm>
        </p:grpSpPr>
        <p:pic>
          <p:nvPicPr>
            <p:cNvPr id="54" name="object 54"/>
            <p:cNvPicPr/>
            <p:nvPr/>
          </p:nvPicPr>
          <p:blipFill>
            <a:blip r:embed="rId8" cstate="print"/>
            <a:stretch>
              <a:fillRect/>
            </a:stretch>
          </p:blipFill>
          <p:spPr>
            <a:xfrm>
              <a:off x="2174305" y="2183059"/>
              <a:ext cx="437006" cy="371475"/>
            </a:xfrm>
            <a:prstGeom prst="rect">
              <a:avLst/>
            </a:prstGeom>
          </p:spPr>
        </p:pic>
        <p:sp>
          <p:nvSpPr>
            <p:cNvPr id="55" name="object 55"/>
            <p:cNvSpPr/>
            <p:nvPr/>
          </p:nvSpPr>
          <p:spPr>
            <a:xfrm>
              <a:off x="3135249" y="2405659"/>
              <a:ext cx="43180" cy="226695"/>
            </a:xfrm>
            <a:custGeom>
              <a:avLst/>
              <a:gdLst/>
              <a:ahLst/>
              <a:cxnLst/>
              <a:rect l="l" t="t" r="r" b="b"/>
              <a:pathLst>
                <a:path w="43180" h="226694">
                  <a:moveTo>
                    <a:pt x="43053" y="0"/>
                  </a:moveTo>
                  <a:lnTo>
                    <a:pt x="0" y="0"/>
                  </a:lnTo>
                  <a:lnTo>
                    <a:pt x="0" y="226695"/>
                  </a:lnTo>
                  <a:lnTo>
                    <a:pt x="21336" y="226695"/>
                  </a:lnTo>
                  <a:lnTo>
                    <a:pt x="43053" y="226695"/>
                  </a:lnTo>
                  <a:lnTo>
                    <a:pt x="43053" y="0"/>
                  </a:lnTo>
                  <a:close/>
                </a:path>
              </a:pathLst>
            </a:custGeom>
            <a:solidFill>
              <a:srgbClr val="7F7F7F"/>
            </a:solidFill>
          </p:spPr>
          <p:txBody>
            <a:bodyPr wrap="square" lIns="0" tIns="0" rIns="0" bIns="0" rtlCol="0"/>
            <a:lstStyle/>
            <a:p>
              <a:endParaRPr sz="2855"/>
            </a:p>
          </p:txBody>
        </p:sp>
        <p:sp>
          <p:nvSpPr>
            <p:cNvPr id="56" name="object 56"/>
            <p:cNvSpPr/>
            <p:nvPr/>
          </p:nvSpPr>
          <p:spPr>
            <a:xfrm>
              <a:off x="3135249" y="2405659"/>
              <a:ext cx="43180" cy="226695"/>
            </a:xfrm>
            <a:custGeom>
              <a:avLst/>
              <a:gdLst/>
              <a:ahLst/>
              <a:cxnLst/>
              <a:rect l="l" t="t" r="r" b="b"/>
              <a:pathLst>
                <a:path w="43180" h="226694">
                  <a:moveTo>
                    <a:pt x="21336" y="226695"/>
                  </a:moveTo>
                  <a:lnTo>
                    <a:pt x="0" y="226695"/>
                  </a:lnTo>
                  <a:lnTo>
                    <a:pt x="0" y="0"/>
                  </a:lnTo>
                  <a:lnTo>
                    <a:pt x="43053" y="0"/>
                  </a:lnTo>
                  <a:lnTo>
                    <a:pt x="43053" y="226695"/>
                  </a:lnTo>
                  <a:lnTo>
                    <a:pt x="21336" y="226695"/>
                  </a:lnTo>
                  <a:close/>
                </a:path>
              </a:pathLst>
            </a:custGeom>
            <a:ln w="3175">
              <a:solidFill>
                <a:srgbClr val="3364A3"/>
              </a:solidFill>
            </a:ln>
          </p:spPr>
          <p:txBody>
            <a:bodyPr wrap="square" lIns="0" tIns="0" rIns="0" bIns="0" rtlCol="0"/>
            <a:lstStyle/>
            <a:p>
              <a:endParaRPr sz="2855"/>
            </a:p>
          </p:txBody>
        </p:sp>
        <p:sp>
          <p:nvSpPr>
            <p:cNvPr id="57" name="object 57"/>
            <p:cNvSpPr/>
            <p:nvPr/>
          </p:nvSpPr>
          <p:spPr>
            <a:xfrm>
              <a:off x="2681478" y="2448712"/>
              <a:ext cx="454025" cy="108585"/>
            </a:xfrm>
            <a:custGeom>
              <a:avLst/>
              <a:gdLst/>
              <a:ahLst/>
              <a:cxnLst/>
              <a:rect l="l" t="t" r="r" b="b"/>
              <a:pathLst>
                <a:path w="454025" h="108585">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58" name="object 58"/>
            <p:cNvSpPr/>
            <p:nvPr/>
          </p:nvSpPr>
          <p:spPr>
            <a:xfrm>
              <a:off x="2681477" y="2448712"/>
              <a:ext cx="454025" cy="108585"/>
            </a:xfrm>
            <a:custGeom>
              <a:avLst/>
              <a:gdLst/>
              <a:ahLst/>
              <a:cxnLst/>
              <a:rect l="l" t="t" r="r" b="b"/>
              <a:pathLst>
                <a:path w="454025" h="108585">
                  <a:moveTo>
                    <a:pt x="0" y="27051"/>
                  </a:moveTo>
                  <a:lnTo>
                    <a:pt x="340233" y="27051"/>
                  </a:lnTo>
                  <a:lnTo>
                    <a:pt x="340233" y="0"/>
                  </a:lnTo>
                  <a:lnTo>
                    <a:pt x="453771" y="54102"/>
                  </a:lnTo>
                  <a:lnTo>
                    <a:pt x="340233" y="108204"/>
                  </a:lnTo>
                  <a:lnTo>
                    <a:pt x="340233" y="81153"/>
                  </a:lnTo>
                  <a:lnTo>
                    <a:pt x="0" y="81153"/>
                  </a:lnTo>
                  <a:lnTo>
                    <a:pt x="0" y="27051"/>
                  </a:lnTo>
                  <a:close/>
                </a:path>
                <a:path w="454025" h="108585">
                  <a:moveTo>
                    <a:pt x="0" y="0"/>
                  </a:moveTo>
                  <a:lnTo>
                    <a:pt x="0" y="0"/>
                  </a:lnTo>
                </a:path>
                <a:path w="454025" h="108585">
                  <a:moveTo>
                    <a:pt x="453771" y="108204"/>
                  </a:moveTo>
                  <a:lnTo>
                    <a:pt x="453771" y="108204"/>
                  </a:lnTo>
                </a:path>
              </a:pathLst>
            </a:custGeom>
            <a:ln w="3175">
              <a:solidFill>
                <a:srgbClr val="3364A3"/>
              </a:solidFill>
            </a:ln>
          </p:spPr>
          <p:txBody>
            <a:bodyPr wrap="square" lIns="0" tIns="0" rIns="0" bIns="0" rtlCol="0"/>
            <a:lstStyle/>
            <a:p>
              <a:endParaRPr sz="2855"/>
            </a:p>
          </p:txBody>
        </p:sp>
      </p:grpSp>
      <p:sp>
        <p:nvSpPr>
          <p:cNvPr id="59" name="object 59"/>
          <p:cNvSpPr txBox="1"/>
          <p:nvPr/>
        </p:nvSpPr>
        <p:spPr>
          <a:xfrm>
            <a:off x="5360154" y="4934816"/>
            <a:ext cx="580456" cy="150485"/>
          </a:xfrm>
          <a:prstGeom prst="rect">
            <a:avLst/>
          </a:prstGeom>
        </p:spPr>
        <p:txBody>
          <a:bodyPr vert="horz" wrap="square" lIns="0" tIns="28189" rIns="0" bIns="0" rtlCol="0">
            <a:spAutoFit/>
          </a:bodyPr>
          <a:lstStyle/>
          <a:p>
            <a:pPr marL="20136" marR="8053" indent="30203">
              <a:spcBef>
                <a:spcPts val="222"/>
              </a:spcBef>
            </a:pPr>
            <a:r>
              <a:rPr sz="793" spc="16" dirty="0">
                <a:latin typeface="Arial MT"/>
                <a:cs typeface="Arial MT"/>
              </a:rPr>
              <a:t>“</a:t>
            </a:r>
            <a:r>
              <a:rPr sz="793" spc="24" dirty="0">
                <a:latin typeface="Arial MT"/>
                <a:cs typeface="Arial MT"/>
              </a:rPr>
              <a:t>Fea</a:t>
            </a:r>
            <a:r>
              <a:rPr sz="793" spc="16" dirty="0">
                <a:latin typeface="Arial MT"/>
                <a:cs typeface="Arial MT"/>
              </a:rPr>
              <a:t>t</a:t>
            </a:r>
            <a:r>
              <a:rPr sz="793" spc="24" dirty="0">
                <a:latin typeface="Arial MT"/>
                <a:cs typeface="Arial MT"/>
              </a:rPr>
              <a:t>u</a:t>
            </a:r>
            <a:r>
              <a:rPr sz="793" spc="16" dirty="0">
                <a:latin typeface="Arial MT"/>
                <a:cs typeface="Arial MT"/>
              </a:rPr>
              <a:t>re</a:t>
            </a:r>
            <a:r>
              <a:rPr lang="en-US" sz="793" spc="16" dirty="0">
                <a:latin typeface="Arial MT"/>
                <a:cs typeface="Arial MT"/>
              </a:rPr>
              <a:t>s</a:t>
            </a:r>
            <a:r>
              <a:rPr sz="793" spc="16" dirty="0">
                <a:latin typeface="Arial MT"/>
                <a:cs typeface="Arial MT"/>
              </a:rPr>
              <a:t>”</a:t>
            </a:r>
            <a:endParaRPr sz="793" dirty="0">
              <a:latin typeface="Arial MT"/>
              <a:cs typeface="Arial MT"/>
            </a:endParaRPr>
          </a:p>
        </p:txBody>
      </p:sp>
      <p:sp>
        <p:nvSpPr>
          <p:cNvPr id="60" name="object 60"/>
          <p:cNvSpPr txBox="1"/>
          <p:nvPr/>
        </p:nvSpPr>
        <p:spPr>
          <a:xfrm>
            <a:off x="2957736" y="4677309"/>
            <a:ext cx="1451668" cy="435158"/>
          </a:xfrm>
          <a:prstGeom prst="rect">
            <a:avLst/>
          </a:prstGeom>
        </p:spPr>
        <p:txBody>
          <a:bodyPr vert="horz" wrap="square" lIns="0" tIns="37250" rIns="0" bIns="0" rtlCol="0">
            <a:spAutoFit/>
          </a:bodyPr>
          <a:lstStyle/>
          <a:p>
            <a:pPr marL="20136" marR="8053" indent="43292">
              <a:lnSpc>
                <a:spcPts val="1378"/>
              </a:lnSpc>
              <a:spcBef>
                <a:spcPts val="293"/>
              </a:spcBef>
            </a:pPr>
            <a:r>
              <a:rPr lang="en-US" sz="1269" spc="-16" dirty="0">
                <a:solidFill>
                  <a:srgbClr val="FF0000"/>
                </a:solidFill>
                <a:latin typeface="Arial MT"/>
                <a:cs typeface="Arial MT"/>
              </a:rPr>
              <a:t>Unknown Data /</a:t>
            </a:r>
          </a:p>
          <a:p>
            <a:pPr marL="20136" marR="8053" indent="43292">
              <a:lnSpc>
                <a:spcPts val="1378"/>
              </a:lnSpc>
              <a:spcBef>
                <a:spcPts val="293"/>
              </a:spcBef>
            </a:pPr>
            <a:r>
              <a:rPr lang="en-US" sz="1269" spc="-16" dirty="0">
                <a:solidFill>
                  <a:srgbClr val="FF0000"/>
                </a:solidFill>
                <a:latin typeface="Arial MT"/>
                <a:cs typeface="Arial MT"/>
              </a:rPr>
              <a:t>Test Data</a:t>
            </a:r>
          </a:p>
        </p:txBody>
      </p:sp>
      <p:grpSp>
        <p:nvGrpSpPr>
          <p:cNvPr id="61" name="object 61"/>
          <p:cNvGrpSpPr/>
          <p:nvPr/>
        </p:nvGrpSpPr>
        <p:grpSpPr>
          <a:xfrm>
            <a:off x="6151790" y="4705583"/>
            <a:ext cx="2571731" cy="191171"/>
            <a:chOff x="3200018" y="2427376"/>
            <a:chExt cx="1339597" cy="120544"/>
          </a:xfrm>
        </p:grpSpPr>
        <p:pic>
          <p:nvPicPr>
            <p:cNvPr id="62" name="object 62"/>
            <p:cNvPicPr/>
            <p:nvPr/>
          </p:nvPicPr>
          <p:blipFill>
            <a:blip r:embed="rId9" cstate="print"/>
            <a:stretch>
              <a:fillRect/>
            </a:stretch>
          </p:blipFill>
          <p:spPr>
            <a:xfrm>
              <a:off x="3200018" y="2448713"/>
              <a:ext cx="416609" cy="99207"/>
            </a:xfrm>
            <a:prstGeom prst="rect">
              <a:avLst/>
            </a:prstGeom>
          </p:spPr>
        </p:pic>
        <p:sp>
          <p:nvSpPr>
            <p:cNvPr id="63" name="object 63"/>
            <p:cNvSpPr/>
            <p:nvPr/>
          </p:nvSpPr>
          <p:spPr>
            <a:xfrm>
              <a:off x="4269105" y="2427376"/>
              <a:ext cx="270510" cy="97155"/>
            </a:xfrm>
            <a:custGeom>
              <a:avLst/>
              <a:gdLst/>
              <a:ahLst/>
              <a:cxnLst/>
              <a:rect l="l" t="t" r="r" b="b"/>
              <a:pathLst>
                <a:path w="270510" h="97155">
                  <a:moveTo>
                    <a:pt x="202692" y="0"/>
                  </a:moveTo>
                  <a:lnTo>
                    <a:pt x="202692" y="24003"/>
                  </a:lnTo>
                  <a:lnTo>
                    <a:pt x="0" y="24003"/>
                  </a:lnTo>
                  <a:lnTo>
                    <a:pt x="0" y="72771"/>
                  </a:lnTo>
                  <a:lnTo>
                    <a:pt x="202692" y="72771"/>
                  </a:lnTo>
                  <a:lnTo>
                    <a:pt x="202692" y="97155"/>
                  </a:lnTo>
                  <a:lnTo>
                    <a:pt x="270129" y="48387"/>
                  </a:lnTo>
                  <a:lnTo>
                    <a:pt x="202692" y="0"/>
                  </a:lnTo>
                  <a:close/>
                </a:path>
              </a:pathLst>
            </a:custGeom>
            <a:solidFill>
              <a:srgbClr val="719ECE"/>
            </a:solidFill>
          </p:spPr>
          <p:txBody>
            <a:bodyPr wrap="square" lIns="0" tIns="0" rIns="0" bIns="0" rtlCol="0"/>
            <a:lstStyle/>
            <a:p>
              <a:endParaRPr sz="2855"/>
            </a:p>
          </p:txBody>
        </p:sp>
        <p:sp>
          <p:nvSpPr>
            <p:cNvPr id="64" name="object 64"/>
            <p:cNvSpPr/>
            <p:nvPr/>
          </p:nvSpPr>
          <p:spPr>
            <a:xfrm>
              <a:off x="4269105" y="2427376"/>
              <a:ext cx="270510" cy="97155"/>
            </a:xfrm>
            <a:custGeom>
              <a:avLst/>
              <a:gdLst/>
              <a:ahLst/>
              <a:cxnLst/>
              <a:rect l="l" t="t" r="r" b="b"/>
              <a:pathLst>
                <a:path w="270510" h="97155">
                  <a:moveTo>
                    <a:pt x="0" y="24003"/>
                  </a:moveTo>
                  <a:lnTo>
                    <a:pt x="202692" y="24003"/>
                  </a:lnTo>
                  <a:lnTo>
                    <a:pt x="202692" y="0"/>
                  </a:lnTo>
                  <a:lnTo>
                    <a:pt x="270129" y="48387"/>
                  </a:lnTo>
                  <a:lnTo>
                    <a:pt x="202692" y="97155"/>
                  </a:lnTo>
                  <a:lnTo>
                    <a:pt x="202692" y="72771"/>
                  </a:lnTo>
                  <a:lnTo>
                    <a:pt x="0" y="72771"/>
                  </a:lnTo>
                  <a:lnTo>
                    <a:pt x="0" y="24003"/>
                  </a:lnTo>
                  <a:close/>
                </a:path>
                <a:path w="270510" h="97155">
                  <a:moveTo>
                    <a:pt x="0" y="0"/>
                  </a:moveTo>
                  <a:lnTo>
                    <a:pt x="0" y="0"/>
                  </a:lnTo>
                </a:path>
                <a:path w="270510" h="97155">
                  <a:moveTo>
                    <a:pt x="270129" y="97155"/>
                  </a:moveTo>
                  <a:lnTo>
                    <a:pt x="270129" y="97155"/>
                  </a:lnTo>
                </a:path>
              </a:pathLst>
            </a:custGeom>
            <a:ln w="3175">
              <a:solidFill>
                <a:srgbClr val="3364A3"/>
              </a:solidFill>
            </a:ln>
          </p:spPr>
          <p:txBody>
            <a:bodyPr wrap="square" lIns="0" tIns="0" rIns="0" bIns="0" rtlCol="0"/>
            <a:lstStyle/>
            <a:p>
              <a:endParaRPr sz="2855"/>
            </a:p>
          </p:txBody>
        </p:sp>
      </p:grpSp>
      <p:sp>
        <p:nvSpPr>
          <p:cNvPr id="65" name="object 65"/>
          <p:cNvSpPr txBox="1"/>
          <p:nvPr/>
        </p:nvSpPr>
        <p:spPr>
          <a:xfrm>
            <a:off x="3053048" y="3060596"/>
            <a:ext cx="4465058" cy="443321"/>
          </a:xfrm>
          <a:prstGeom prst="rect">
            <a:avLst/>
          </a:prstGeom>
        </p:spPr>
        <p:txBody>
          <a:bodyPr vert="horz" wrap="square" lIns="0" tIns="28189" rIns="0" bIns="0" rtlCol="0">
            <a:spAutoFit/>
          </a:bodyPr>
          <a:lstStyle/>
          <a:p>
            <a:pPr>
              <a:spcBef>
                <a:spcPts val="8"/>
              </a:spcBef>
            </a:pPr>
            <a:endParaRPr sz="1110" dirty="0">
              <a:latin typeface="Arial MT"/>
              <a:cs typeface="Arial MT"/>
            </a:endParaRPr>
          </a:p>
          <a:p>
            <a:pPr marL="20136" marR="179205"/>
            <a:r>
              <a:rPr sz="793" spc="24" dirty="0">
                <a:latin typeface="Arial MT"/>
                <a:cs typeface="Arial MT"/>
              </a:rPr>
              <a:t>The </a:t>
            </a:r>
            <a:r>
              <a:rPr sz="793" spc="16" dirty="0">
                <a:solidFill>
                  <a:srgbClr val="6600CC"/>
                </a:solidFill>
                <a:latin typeface="Arial MT"/>
                <a:cs typeface="Arial MT"/>
              </a:rPr>
              <a:t>feature </a:t>
            </a:r>
            <a:r>
              <a:rPr sz="793" spc="24" dirty="0">
                <a:solidFill>
                  <a:srgbClr val="6600CC"/>
                </a:solidFill>
                <a:latin typeface="Arial MT"/>
                <a:cs typeface="Arial MT"/>
              </a:rPr>
              <a:t>extraction </a:t>
            </a:r>
            <a:r>
              <a:rPr sz="793" spc="24" dirty="0">
                <a:latin typeface="Arial MT"/>
                <a:cs typeface="Arial MT"/>
              </a:rPr>
              <a:t>phase </a:t>
            </a:r>
            <a:r>
              <a:rPr sz="793" spc="32" dirty="0">
                <a:latin typeface="Arial MT"/>
                <a:cs typeface="Arial MT"/>
              </a:rPr>
              <a:t>may </a:t>
            </a:r>
            <a:r>
              <a:rPr sz="793" spc="24" dirty="0">
                <a:latin typeface="Arial MT"/>
                <a:cs typeface="Arial MT"/>
              </a:rPr>
              <a:t>be </a:t>
            </a:r>
            <a:r>
              <a:rPr sz="793" spc="16" dirty="0">
                <a:latin typeface="Arial MT"/>
                <a:cs typeface="Arial MT"/>
              </a:rPr>
              <a:t>part of </a:t>
            </a:r>
            <a:r>
              <a:rPr sz="793" spc="24" dirty="0">
                <a:latin typeface="Arial MT"/>
                <a:cs typeface="Arial MT"/>
              </a:rPr>
              <a:t>the </a:t>
            </a:r>
            <a:r>
              <a:rPr sz="793" spc="-198" dirty="0">
                <a:latin typeface="Arial MT"/>
                <a:cs typeface="Arial MT"/>
              </a:rPr>
              <a:t> </a:t>
            </a:r>
            <a:r>
              <a:rPr sz="793" spc="24" dirty="0">
                <a:latin typeface="Arial MT"/>
                <a:cs typeface="Arial MT"/>
              </a:rPr>
              <a:t>machine</a:t>
            </a:r>
            <a:r>
              <a:rPr sz="793" spc="16" dirty="0">
                <a:latin typeface="Arial MT"/>
                <a:cs typeface="Arial MT"/>
              </a:rPr>
              <a:t> learning </a:t>
            </a:r>
            <a:r>
              <a:rPr sz="793" spc="24" dirty="0">
                <a:latin typeface="Arial MT"/>
                <a:cs typeface="Arial MT"/>
              </a:rPr>
              <a:t>algorithm</a:t>
            </a:r>
            <a:r>
              <a:rPr sz="793" spc="16" dirty="0">
                <a:latin typeface="Arial MT"/>
                <a:cs typeface="Arial MT"/>
              </a:rPr>
              <a:t> </a:t>
            </a:r>
            <a:r>
              <a:rPr sz="793" spc="8" dirty="0">
                <a:latin typeface="Arial MT"/>
                <a:cs typeface="Arial MT"/>
              </a:rPr>
              <a:t>itself</a:t>
            </a:r>
            <a:endParaRPr sz="793" dirty="0">
              <a:latin typeface="Arial MT"/>
              <a:cs typeface="Arial MT"/>
            </a:endParaRPr>
          </a:p>
          <a:p>
            <a:pPr marL="20136" marR="8053">
              <a:spcBef>
                <a:spcPts val="16"/>
              </a:spcBef>
            </a:pPr>
            <a:endParaRPr sz="793" dirty="0">
              <a:latin typeface="Arial MT"/>
              <a:cs typeface="Arial MT"/>
            </a:endParaRPr>
          </a:p>
        </p:txBody>
      </p:sp>
      <p:sp>
        <p:nvSpPr>
          <p:cNvPr id="66" name="object 66"/>
          <p:cNvSpPr txBox="1"/>
          <p:nvPr/>
        </p:nvSpPr>
        <p:spPr>
          <a:xfrm>
            <a:off x="8728020" y="4577389"/>
            <a:ext cx="872508" cy="410466"/>
          </a:xfrm>
          <a:prstGeom prst="rect">
            <a:avLst/>
          </a:prstGeom>
        </p:spPr>
        <p:txBody>
          <a:bodyPr vert="horz" wrap="square" lIns="0" tIns="31211" rIns="0" bIns="0" rtlCol="0">
            <a:spAutoFit/>
          </a:bodyPr>
          <a:lstStyle/>
          <a:p>
            <a:pPr marL="20136" marR="8053">
              <a:lnSpc>
                <a:spcPct val="96800"/>
              </a:lnSpc>
              <a:spcBef>
                <a:spcPts val="246"/>
              </a:spcBef>
            </a:pPr>
            <a:r>
              <a:rPr sz="1269" spc="24" dirty="0">
                <a:solidFill>
                  <a:srgbClr val="FF0000"/>
                </a:solidFill>
                <a:latin typeface="Arial MT"/>
                <a:cs typeface="Arial MT"/>
              </a:rPr>
              <a:t>Pred</a:t>
            </a:r>
            <a:r>
              <a:rPr sz="1269" dirty="0">
                <a:solidFill>
                  <a:srgbClr val="FF0000"/>
                </a:solidFill>
                <a:latin typeface="Arial MT"/>
                <a:cs typeface="Arial MT"/>
              </a:rPr>
              <a:t>i</a:t>
            </a:r>
            <a:r>
              <a:rPr sz="1269" spc="24" dirty="0">
                <a:solidFill>
                  <a:srgbClr val="FF0000"/>
                </a:solidFill>
                <a:latin typeface="Arial MT"/>
                <a:cs typeface="Arial MT"/>
              </a:rPr>
              <a:t>c</a:t>
            </a:r>
            <a:r>
              <a:rPr sz="1269" dirty="0">
                <a:solidFill>
                  <a:srgbClr val="FF0000"/>
                </a:solidFill>
                <a:latin typeface="Arial MT"/>
                <a:cs typeface="Arial MT"/>
              </a:rPr>
              <a:t>t</a:t>
            </a:r>
            <a:r>
              <a:rPr sz="1269" spc="16" dirty="0">
                <a:solidFill>
                  <a:srgbClr val="FF0000"/>
                </a:solidFill>
                <a:latin typeface="Arial MT"/>
                <a:cs typeface="Arial MT"/>
              </a:rPr>
              <a:t>ed  Label</a:t>
            </a:r>
            <a:endParaRPr sz="1269" dirty="0">
              <a:solidFill>
                <a:srgbClr val="FF0000"/>
              </a:solidFill>
              <a:latin typeface="Arial MT"/>
              <a:cs typeface="Arial MT"/>
            </a:endParaRPr>
          </a:p>
        </p:txBody>
      </p:sp>
      <p:sp>
        <p:nvSpPr>
          <p:cNvPr id="71" name="Rounded Rectangle 28">
            <a:extLst>
              <a:ext uri="{FF2B5EF4-FFF2-40B4-BE49-F238E27FC236}">
                <a16:creationId xmlns:a16="http://schemas.microsoft.com/office/drawing/2014/main" id="{C0A4E9D2-DFBC-35D1-9C25-4426601BCA8B}"/>
              </a:ext>
            </a:extLst>
          </p:cNvPr>
          <p:cNvSpPr/>
          <p:nvPr/>
        </p:nvSpPr>
        <p:spPr bwMode="auto">
          <a:xfrm>
            <a:off x="9600528" y="4865805"/>
            <a:ext cx="1027496" cy="44052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ea typeface="ＭＳ Ｐゴシック" charset="0"/>
              </a:rPr>
              <a:t>Dog=1</a:t>
            </a:r>
          </a:p>
        </p:txBody>
      </p:sp>
      <p:sp>
        <p:nvSpPr>
          <p:cNvPr id="72" name="Rounded Rectangle 29">
            <a:extLst>
              <a:ext uri="{FF2B5EF4-FFF2-40B4-BE49-F238E27FC236}">
                <a16:creationId xmlns:a16="http://schemas.microsoft.com/office/drawing/2014/main" id="{35536A94-0A9D-3CFD-5D6D-C3502BF81EE3}"/>
              </a:ext>
            </a:extLst>
          </p:cNvPr>
          <p:cNvSpPr/>
          <p:nvPr/>
        </p:nvSpPr>
        <p:spPr bwMode="auto">
          <a:xfrm>
            <a:off x="9590538" y="4404933"/>
            <a:ext cx="1027496" cy="44052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ea typeface="ＭＳ Ｐゴシック" charset="0"/>
              </a:rPr>
              <a:t>Cat=0</a:t>
            </a:r>
          </a:p>
        </p:txBody>
      </p:sp>
      <p:pic>
        <p:nvPicPr>
          <p:cNvPr id="73" name="Picture 72">
            <a:extLst>
              <a:ext uri="{FF2B5EF4-FFF2-40B4-BE49-F238E27FC236}">
                <a16:creationId xmlns:a16="http://schemas.microsoft.com/office/drawing/2014/main" id="{CFBC5E4D-F7CA-E3DB-C3E1-9DDC2F8C03B2}"/>
              </a:ext>
            </a:extLst>
          </p:cNvPr>
          <p:cNvPicPr>
            <a:picLocks noChangeAspect="1"/>
          </p:cNvPicPr>
          <p:nvPr/>
        </p:nvPicPr>
        <p:blipFill>
          <a:blip r:embed="rId10"/>
          <a:stretch>
            <a:fillRect/>
          </a:stretch>
        </p:blipFill>
        <p:spPr>
          <a:xfrm>
            <a:off x="4539812" y="5031413"/>
            <a:ext cx="650168" cy="486998"/>
          </a:xfrm>
          <a:prstGeom prst="rect">
            <a:avLst/>
          </a:prstGeom>
        </p:spPr>
      </p:pic>
      <p:sp>
        <p:nvSpPr>
          <p:cNvPr id="75" name="TextBox 74">
            <a:extLst>
              <a:ext uri="{FF2B5EF4-FFF2-40B4-BE49-F238E27FC236}">
                <a16:creationId xmlns:a16="http://schemas.microsoft.com/office/drawing/2014/main" id="{982A7F4E-753E-1033-692B-7782E4C9EC83}"/>
              </a:ext>
            </a:extLst>
          </p:cNvPr>
          <p:cNvSpPr txBox="1"/>
          <p:nvPr/>
        </p:nvSpPr>
        <p:spPr>
          <a:xfrm>
            <a:off x="3553489" y="3234352"/>
            <a:ext cx="4572000" cy="215444"/>
          </a:xfrm>
          <a:prstGeom prst="rect">
            <a:avLst/>
          </a:prstGeom>
          <a:noFill/>
        </p:spPr>
        <p:txBody>
          <a:bodyPr wrap="square">
            <a:spAutoFit/>
          </a:bodyPr>
          <a:lstStyle/>
          <a:p>
            <a:pPr marR="650374" algn="r">
              <a:spcBef>
                <a:spcPts val="222"/>
              </a:spcBef>
            </a:pPr>
            <a:r>
              <a:rPr lang="en-US" sz="800" spc="24" dirty="0">
                <a:latin typeface="Arial MT"/>
                <a:cs typeface="Arial MT"/>
              </a:rPr>
              <a:t>“cat”</a:t>
            </a:r>
            <a:endParaRPr lang="en-US" sz="800" dirty="0">
              <a:latin typeface="Arial MT"/>
              <a:cs typeface="Arial MT"/>
            </a:endParaRPr>
          </a:p>
        </p:txBody>
      </p:sp>
      <p:sp>
        <p:nvSpPr>
          <p:cNvPr id="77" name="TextBox 76">
            <a:extLst>
              <a:ext uri="{FF2B5EF4-FFF2-40B4-BE49-F238E27FC236}">
                <a16:creationId xmlns:a16="http://schemas.microsoft.com/office/drawing/2014/main" id="{7466CC2B-C5EC-D107-81AA-B96FD0FD9BFB}"/>
              </a:ext>
            </a:extLst>
          </p:cNvPr>
          <p:cNvSpPr txBox="1"/>
          <p:nvPr/>
        </p:nvSpPr>
        <p:spPr>
          <a:xfrm>
            <a:off x="7691206" y="3561477"/>
            <a:ext cx="4572000" cy="276999"/>
          </a:xfrm>
          <a:prstGeom prst="rect">
            <a:avLst/>
          </a:prstGeom>
          <a:noFill/>
        </p:spPr>
        <p:txBody>
          <a:bodyPr wrap="square">
            <a:spAutoFit/>
          </a:bodyPr>
          <a:lstStyle/>
          <a:p>
            <a:r>
              <a:rPr lang="en-US" sz="1200" spc="24" dirty="0">
                <a:latin typeface="Arial MT"/>
                <a:cs typeface="Arial MT"/>
              </a:rPr>
              <a:t>Training</a:t>
            </a:r>
            <a:endParaRPr lang="en-US" dirty="0"/>
          </a:p>
        </p:txBody>
      </p:sp>
      <p:sp>
        <p:nvSpPr>
          <p:cNvPr id="78" name="TextBox 77">
            <a:extLst>
              <a:ext uri="{FF2B5EF4-FFF2-40B4-BE49-F238E27FC236}">
                <a16:creationId xmlns:a16="http://schemas.microsoft.com/office/drawing/2014/main" id="{75D3674D-A9F4-2E14-A614-D16C5D432666}"/>
              </a:ext>
            </a:extLst>
          </p:cNvPr>
          <p:cNvSpPr txBox="1"/>
          <p:nvPr/>
        </p:nvSpPr>
        <p:spPr>
          <a:xfrm>
            <a:off x="6060961" y="4874050"/>
            <a:ext cx="4572000" cy="738664"/>
          </a:xfrm>
          <a:prstGeom prst="rect">
            <a:avLst/>
          </a:prstGeom>
          <a:noFill/>
        </p:spPr>
        <p:txBody>
          <a:bodyPr wrap="square">
            <a:spAutoFit/>
          </a:bodyPr>
          <a:lstStyle/>
          <a:p>
            <a:r>
              <a:rPr lang="en-US" sz="1200" spc="24" dirty="0">
                <a:latin typeface="Arial MT"/>
                <a:cs typeface="Arial MT"/>
              </a:rPr>
              <a:t>Production /</a:t>
            </a:r>
          </a:p>
          <a:p>
            <a:r>
              <a:rPr lang="en-US" sz="1200" spc="24" dirty="0">
                <a:latin typeface="Arial MT"/>
                <a:cs typeface="Arial MT"/>
              </a:rPr>
              <a:t>Testing </a:t>
            </a:r>
          </a:p>
          <a:p>
            <a:endParaRPr lang="en-US"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FCBE7-513C-A3B6-040B-C13E4DD85B09}"/>
              </a:ext>
            </a:extLst>
          </p:cNvPr>
          <p:cNvSpPr>
            <a:spLocks noGrp="1"/>
          </p:cNvSpPr>
          <p:nvPr>
            <p:ph type="title"/>
          </p:nvPr>
        </p:nvSpPr>
        <p:spPr/>
        <p:txBody>
          <a:bodyPr/>
          <a:lstStyle/>
          <a:p>
            <a:r>
              <a:rPr lang="en-US" dirty="0"/>
              <a:t>Training Model</a:t>
            </a:r>
          </a:p>
        </p:txBody>
      </p:sp>
      <p:sp>
        <p:nvSpPr>
          <p:cNvPr id="3" name="Content Placeholder 2">
            <a:extLst>
              <a:ext uri="{FF2B5EF4-FFF2-40B4-BE49-F238E27FC236}">
                <a16:creationId xmlns:a16="http://schemas.microsoft.com/office/drawing/2014/main" id="{BD6B841D-B2EF-0A09-F37C-96DC66FAC1A1}"/>
              </a:ext>
            </a:extLst>
          </p:cNvPr>
          <p:cNvSpPr>
            <a:spLocks noGrp="1"/>
          </p:cNvSpPr>
          <p:nvPr>
            <p:ph idx="1"/>
          </p:nvPr>
        </p:nvSpPr>
        <p:spPr/>
        <p:txBody>
          <a:bodyPr>
            <a:normAutofit lnSpcReduction="10000"/>
          </a:bodyPr>
          <a:lstStyle/>
          <a:p>
            <a:r>
              <a:rPr lang="en-US" dirty="0"/>
              <a:t>Our training data comes in pairs of inputs (</a:t>
            </a:r>
            <a:r>
              <a:rPr lang="en-US" dirty="0" err="1"/>
              <a:t>x,y</a:t>
            </a:r>
            <a:r>
              <a:rPr lang="en-US" dirty="0"/>
              <a:t>)</a:t>
            </a:r>
          </a:p>
          <a:p>
            <a:r>
              <a:rPr lang="es-ES" dirty="0"/>
              <a:t>D={(x1,y1),…,(</a:t>
            </a:r>
            <a:r>
              <a:rPr lang="es-ES" dirty="0" err="1"/>
              <a:t>xn,yn</a:t>
            </a:r>
            <a:r>
              <a:rPr lang="es-ES" dirty="0"/>
              <a:t>)}</a:t>
            </a:r>
            <a:endParaRPr lang="en-US" dirty="0"/>
          </a:p>
          <a:p>
            <a:endParaRPr lang="en-US" dirty="0"/>
          </a:p>
          <a:p>
            <a:pPr marL="0" indent="0">
              <a:buNone/>
            </a:pPr>
            <a:r>
              <a:rPr lang="en-US" dirty="0"/>
              <a:t>xi:	input vector of the </a:t>
            </a:r>
            <a:r>
              <a:rPr lang="en-US" dirty="0" err="1"/>
              <a:t>i</a:t>
            </a:r>
            <a:r>
              <a:rPr lang="en-US" sz="1600" dirty="0" err="1"/>
              <a:t>th</a:t>
            </a:r>
            <a:r>
              <a:rPr lang="en-US" dirty="0"/>
              <a:t> sample (</a:t>
            </a:r>
            <a:r>
              <a:rPr lang="en-US" dirty="0">
                <a:solidFill>
                  <a:srgbClr val="FF0000"/>
                </a:solidFill>
              </a:rPr>
              <a:t>feature</a:t>
            </a:r>
            <a:r>
              <a:rPr lang="en-US" dirty="0"/>
              <a:t> vector)</a:t>
            </a:r>
          </a:p>
          <a:p>
            <a:pPr marL="0" indent="0">
              <a:buNone/>
            </a:pPr>
            <a:r>
              <a:rPr lang="en-US" dirty="0" err="1"/>
              <a:t>yi</a:t>
            </a:r>
            <a:r>
              <a:rPr lang="en-US" dirty="0"/>
              <a:t>:	</a:t>
            </a:r>
            <a:r>
              <a:rPr lang="en-US" dirty="0">
                <a:solidFill>
                  <a:srgbClr val="FF0000"/>
                </a:solidFill>
              </a:rPr>
              <a:t>label</a:t>
            </a:r>
            <a:r>
              <a:rPr lang="en-US" dirty="0"/>
              <a:t> of the </a:t>
            </a:r>
            <a:r>
              <a:rPr lang="en-US" dirty="0" err="1"/>
              <a:t>i</a:t>
            </a:r>
            <a:r>
              <a:rPr lang="en-US" sz="1600" dirty="0" err="1"/>
              <a:t>th</a:t>
            </a:r>
            <a:r>
              <a:rPr lang="en-US" dirty="0"/>
              <a:t> sample</a:t>
            </a:r>
          </a:p>
          <a:p>
            <a:pPr marL="0" indent="0">
              <a:buNone/>
            </a:pPr>
            <a:r>
              <a:rPr lang="en-US" dirty="0"/>
              <a:t>D:       Training dataset</a:t>
            </a:r>
          </a:p>
          <a:p>
            <a:pPr marL="0" indent="0">
              <a:buNone/>
            </a:pPr>
            <a:endParaRPr lang="en-US" dirty="0"/>
          </a:p>
          <a:p>
            <a:pPr marL="0" indent="0">
              <a:buNone/>
            </a:pPr>
            <a:r>
              <a:rPr lang="en-US" dirty="0"/>
              <a:t>The goal of supervised learning is to develop a model h:</a:t>
            </a:r>
          </a:p>
          <a:p>
            <a:pPr marL="0" indent="0">
              <a:buNone/>
            </a:pPr>
            <a:r>
              <a:rPr lang="en-US" dirty="0"/>
              <a:t>h(xi)≈</a:t>
            </a:r>
            <a:r>
              <a:rPr lang="en-US" dirty="0" err="1"/>
              <a:t>yi</a:t>
            </a:r>
            <a:r>
              <a:rPr lang="en-US" dirty="0"/>
              <a:t> for all (</a:t>
            </a:r>
            <a:r>
              <a:rPr lang="en-US" dirty="0" err="1"/>
              <a:t>xi,yi</a:t>
            </a:r>
            <a:r>
              <a:rPr lang="en-US" dirty="0"/>
              <a:t>)∈D   </a:t>
            </a:r>
          </a:p>
        </p:txBody>
      </p:sp>
    </p:spTree>
    <p:extLst>
      <p:ext uri="{BB962C8B-B14F-4D97-AF65-F5344CB8AC3E}">
        <p14:creationId xmlns:p14="http://schemas.microsoft.com/office/powerpoint/2010/main" val="236704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4F108-74D2-680A-1AF2-507368C6857E}"/>
              </a:ext>
            </a:extLst>
          </p:cNvPr>
          <p:cNvSpPr>
            <a:spLocks noGrp="1"/>
          </p:cNvSpPr>
          <p:nvPr>
            <p:ph type="title"/>
          </p:nvPr>
        </p:nvSpPr>
        <p:spPr/>
        <p:txBody>
          <a:bodyPr/>
          <a:lstStyle/>
          <a:p>
            <a:r>
              <a:rPr lang="en-US" dirty="0"/>
              <a:t>Training Steps</a:t>
            </a:r>
          </a:p>
        </p:txBody>
      </p:sp>
      <p:sp>
        <p:nvSpPr>
          <p:cNvPr id="3" name="Content Placeholder 2">
            <a:extLst>
              <a:ext uri="{FF2B5EF4-FFF2-40B4-BE49-F238E27FC236}">
                <a16:creationId xmlns:a16="http://schemas.microsoft.com/office/drawing/2014/main" id="{16EE9845-408E-76FB-DC55-BEC81288EA69}"/>
              </a:ext>
            </a:extLst>
          </p:cNvPr>
          <p:cNvSpPr>
            <a:spLocks noGrp="1"/>
          </p:cNvSpPr>
          <p:nvPr>
            <p:ph idx="1"/>
          </p:nvPr>
        </p:nvSpPr>
        <p:spPr>
          <a:xfrm>
            <a:off x="838200" y="1834769"/>
            <a:ext cx="10515600" cy="4351338"/>
          </a:xfrm>
        </p:spPr>
        <p:txBody>
          <a:bodyPr>
            <a:normAutofit fontScale="70000" lnSpcReduction="20000"/>
          </a:bodyPr>
          <a:lstStyle/>
          <a:p>
            <a:pPr marL="0" indent="0" algn="just">
              <a:lnSpc>
                <a:spcPct val="120000"/>
              </a:lnSpc>
              <a:buNone/>
            </a:pPr>
            <a:r>
              <a:rPr lang="en-US" dirty="0"/>
              <a:t>1-selecting the </a:t>
            </a:r>
            <a:r>
              <a:rPr lang="en-US" dirty="0">
                <a:solidFill>
                  <a:srgbClr val="FF0000"/>
                </a:solidFill>
              </a:rPr>
              <a:t>type of machine learning </a:t>
            </a:r>
            <a:r>
              <a:rPr lang="en-US" dirty="0"/>
              <a:t>algorithm appropriate for a particular learning problem. This defines the hypothesis class H, i.e. the set of functions we can possibly learn. </a:t>
            </a:r>
          </a:p>
          <a:p>
            <a:pPr marL="0" indent="0" algn="just">
              <a:lnSpc>
                <a:spcPct val="120000"/>
              </a:lnSpc>
              <a:buNone/>
            </a:pPr>
            <a:endParaRPr lang="en-US" dirty="0"/>
          </a:p>
          <a:p>
            <a:pPr marL="0" indent="0" algn="just">
              <a:lnSpc>
                <a:spcPct val="120000"/>
              </a:lnSpc>
              <a:buNone/>
            </a:pPr>
            <a:r>
              <a:rPr lang="en-US" dirty="0"/>
              <a:t>2- finding the best function within this class, </a:t>
            </a:r>
            <a:r>
              <a:rPr lang="en-US" dirty="0" err="1"/>
              <a:t>h∈H</a:t>
            </a:r>
            <a:r>
              <a:rPr lang="en-US" dirty="0"/>
              <a:t> that makes the </a:t>
            </a:r>
            <a:r>
              <a:rPr lang="en-US" dirty="0">
                <a:solidFill>
                  <a:srgbClr val="FF0000"/>
                </a:solidFill>
              </a:rPr>
              <a:t>fewest mistakes</a:t>
            </a:r>
            <a:r>
              <a:rPr lang="en-US" dirty="0"/>
              <a:t> within our training data. </a:t>
            </a:r>
          </a:p>
          <a:p>
            <a:pPr marL="0" indent="0" algn="just">
              <a:lnSpc>
                <a:spcPct val="120000"/>
              </a:lnSpc>
              <a:buNone/>
            </a:pPr>
            <a:r>
              <a:rPr lang="en-US" dirty="0"/>
              <a:t>For step 2, we need to evaluate functions. This is where the </a:t>
            </a:r>
            <a:r>
              <a:rPr lang="en-US" dirty="0">
                <a:solidFill>
                  <a:srgbClr val="FF0000"/>
                </a:solidFill>
              </a:rPr>
              <a:t>loss function </a:t>
            </a:r>
            <a:r>
              <a:rPr lang="en-US" dirty="0"/>
              <a:t>comes in. </a:t>
            </a:r>
          </a:p>
          <a:p>
            <a:pPr algn="just">
              <a:lnSpc>
                <a:spcPct val="120000"/>
              </a:lnSpc>
            </a:pPr>
            <a:r>
              <a:rPr lang="en-US" dirty="0"/>
              <a:t>A loss function evaluates a hypothesis </a:t>
            </a:r>
            <a:r>
              <a:rPr lang="en-US" dirty="0" err="1"/>
              <a:t>h∈H</a:t>
            </a:r>
            <a:r>
              <a:rPr lang="en-US" dirty="0"/>
              <a:t> on our training data and tells us how bad it is. The higher the loss, the worse it is </a:t>
            </a:r>
          </a:p>
          <a:p>
            <a:pPr algn="just">
              <a:lnSpc>
                <a:spcPct val="120000"/>
              </a:lnSpc>
            </a:pPr>
            <a:r>
              <a:rPr lang="en-US" dirty="0"/>
              <a:t>A loss of zero means it makes perfect predictions. It is common practice to normalize the loss by the total number of training samples, n, so that the output can be interpreted as the average loss per sample (and is independent of n). </a:t>
            </a:r>
          </a:p>
        </p:txBody>
      </p:sp>
    </p:spTree>
    <p:extLst>
      <p:ext uri="{BB962C8B-B14F-4D97-AF65-F5344CB8AC3E}">
        <p14:creationId xmlns:p14="http://schemas.microsoft.com/office/powerpoint/2010/main" val="970582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B2128-3775-2E0F-5091-0DAA63315F43}"/>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EA6C7D01-AC9C-7D75-ACBA-8ED4D2922AD5}"/>
              </a:ext>
            </a:extLst>
          </p:cNvPr>
          <p:cNvSpPr>
            <a:spLocks noGrp="1"/>
          </p:cNvSpPr>
          <p:nvPr>
            <p:ph idx="1"/>
          </p:nvPr>
        </p:nvSpPr>
        <p:spPr/>
        <p:txBody>
          <a:bodyPr>
            <a:normAutofit/>
          </a:bodyPr>
          <a:lstStyle/>
          <a:p>
            <a:r>
              <a:rPr lang="en-US" dirty="0"/>
              <a:t>The goal of learning is to </a:t>
            </a:r>
            <a:r>
              <a:rPr lang="en-US" dirty="0">
                <a:solidFill>
                  <a:srgbClr val="FF0000"/>
                </a:solidFill>
              </a:rPr>
              <a:t>reduce</a:t>
            </a:r>
            <a:r>
              <a:rPr lang="en-US" dirty="0"/>
              <a:t> the value of the </a:t>
            </a:r>
            <a:r>
              <a:rPr lang="en-US" dirty="0">
                <a:solidFill>
                  <a:srgbClr val="FF0000"/>
                </a:solidFill>
              </a:rPr>
              <a:t>loss function</a:t>
            </a:r>
          </a:p>
          <a:p>
            <a:endParaRPr lang="en-US" dirty="0"/>
          </a:p>
          <a:p>
            <a:r>
              <a:rPr lang="en-US" dirty="0"/>
              <a:t>In supervised learning, our training data provides us with the correct or desired output – known as the label – for each corresponding input. </a:t>
            </a:r>
          </a:p>
          <a:p>
            <a:endParaRPr lang="en-US" dirty="0"/>
          </a:p>
          <a:p>
            <a:r>
              <a:rPr lang="en-US" dirty="0"/>
              <a:t>The loss function </a:t>
            </a:r>
            <a:r>
              <a:rPr lang="en-US" dirty="0">
                <a:solidFill>
                  <a:srgbClr val="FF0000"/>
                </a:solidFill>
              </a:rPr>
              <a:t>compares the label against the output </a:t>
            </a:r>
            <a:r>
              <a:rPr lang="en-US" dirty="0"/>
              <a:t>that our system currently predicts. A loss value of zero means perfect performance.</a:t>
            </a:r>
          </a:p>
          <a:p>
            <a:endParaRPr lang="en-US" dirty="0"/>
          </a:p>
        </p:txBody>
      </p:sp>
    </p:spTree>
    <p:extLst>
      <p:ext uri="{BB962C8B-B14F-4D97-AF65-F5344CB8AC3E}">
        <p14:creationId xmlns:p14="http://schemas.microsoft.com/office/powerpoint/2010/main" val="564144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312D-A91E-314A-6C03-34280A1E5984}"/>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C2675EB0-BE7F-6907-232B-73E12B0FF39B}"/>
              </a:ext>
            </a:extLst>
          </p:cNvPr>
          <p:cNvSpPr>
            <a:spLocks noGrp="1"/>
          </p:cNvSpPr>
          <p:nvPr>
            <p:ph idx="1"/>
          </p:nvPr>
        </p:nvSpPr>
        <p:spPr/>
        <p:txBody>
          <a:bodyPr>
            <a:normAutofit fontScale="85000" lnSpcReduction="20000"/>
          </a:bodyPr>
          <a:lstStyle/>
          <a:p>
            <a:endParaRPr lang="en-US" dirty="0"/>
          </a:p>
          <a:p>
            <a:r>
              <a:rPr lang="en-US" dirty="0"/>
              <a:t>Course Title: Data Science Engineering Methods and Tools</a:t>
            </a:r>
          </a:p>
          <a:p>
            <a:r>
              <a:rPr lang="en-US" dirty="0"/>
              <a:t>Course Number: INFO 6105</a:t>
            </a:r>
          </a:p>
          <a:p>
            <a:r>
              <a:rPr lang="en-US" dirty="0"/>
              <a:t>Term and Year: Spring 2024</a:t>
            </a:r>
          </a:p>
          <a:p>
            <a:r>
              <a:rPr lang="en-US" dirty="0"/>
              <a:t>Credit Hour: 4</a:t>
            </a:r>
          </a:p>
          <a:p>
            <a:r>
              <a:rPr lang="en-US" dirty="0"/>
              <a:t>Course Format: On-Ground</a:t>
            </a:r>
          </a:p>
          <a:p>
            <a:r>
              <a:rPr lang="en-US" dirty="0"/>
              <a:t>Instructor: Abdolreza Mosaddegh</a:t>
            </a:r>
          </a:p>
          <a:p>
            <a:r>
              <a:rPr lang="en-US" dirty="0"/>
              <a:t>Email : </a:t>
            </a:r>
            <a:r>
              <a:rPr lang="en-US" dirty="0">
                <a:hlinkClick r:id="rId2"/>
              </a:rPr>
              <a:t>a.mosaddegh@northeastern.edu</a:t>
            </a:r>
            <a:endParaRPr lang="en-US" dirty="0"/>
          </a:p>
          <a:p>
            <a:r>
              <a:rPr lang="en-US" dirty="0"/>
              <a:t>TA: Shubham Krishnakumar Nair</a:t>
            </a:r>
          </a:p>
          <a:p>
            <a:r>
              <a:rPr lang="en-US" dirty="0"/>
              <a:t>TA Email: </a:t>
            </a:r>
            <a:r>
              <a:rPr lang="en-US" dirty="0">
                <a:hlinkClick r:id="rId3"/>
              </a:rPr>
              <a:t>nair.shu@northeastern.edu</a:t>
            </a:r>
            <a:endParaRPr lang="en-US" dirty="0"/>
          </a:p>
          <a:p>
            <a:r>
              <a:rPr lang="en-US" dirty="0"/>
              <a:t>Assignments and Resources: Canvas</a:t>
            </a:r>
          </a:p>
          <a:p>
            <a:endParaRPr lang="en-US" dirty="0"/>
          </a:p>
        </p:txBody>
      </p:sp>
    </p:spTree>
    <p:extLst>
      <p:ext uri="{BB962C8B-B14F-4D97-AF65-F5344CB8AC3E}">
        <p14:creationId xmlns:p14="http://schemas.microsoft.com/office/powerpoint/2010/main" val="4010898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E227-FF85-6E6C-23D8-9435C77F10E2}"/>
              </a:ext>
            </a:extLst>
          </p:cNvPr>
          <p:cNvSpPr>
            <a:spLocks noGrp="1"/>
          </p:cNvSpPr>
          <p:nvPr>
            <p:ph type="title"/>
          </p:nvPr>
        </p:nvSpPr>
        <p:spPr/>
        <p:txBody>
          <a:bodyPr/>
          <a:lstStyle/>
          <a:p>
            <a:r>
              <a:rPr lang="en-US" dirty="0"/>
              <a:t>Zero-one loss</a:t>
            </a:r>
          </a:p>
        </p:txBody>
      </p:sp>
      <p:pic>
        <p:nvPicPr>
          <p:cNvPr id="5" name="Content Placeholder 4">
            <a:extLst>
              <a:ext uri="{FF2B5EF4-FFF2-40B4-BE49-F238E27FC236}">
                <a16:creationId xmlns:a16="http://schemas.microsoft.com/office/drawing/2014/main" id="{D35B687B-6C02-BA4A-30E1-1615D195FAD5}"/>
              </a:ext>
            </a:extLst>
          </p:cNvPr>
          <p:cNvPicPr>
            <a:picLocks noGrp="1" noChangeAspect="1"/>
          </p:cNvPicPr>
          <p:nvPr>
            <p:ph idx="1"/>
          </p:nvPr>
        </p:nvPicPr>
        <p:blipFill>
          <a:blip r:embed="rId2"/>
          <a:stretch>
            <a:fillRect/>
          </a:stretch>
        </p:blipFill>
        <p:spPr>
          <a:xfrm>
            <a:off x="217407" y="1499617"/>
            <a:ext cx="9297088" cy="1241478"/>
          </a:xfrm>
        </p:spPr>
      </p:pic>
      <p:pic>
        <p:nvPicPr>
          <p:cNvPr id="7" name="Picture 6">
            <a:extLst>
              <a:ext uri="{FF2B5EF4-FFF2-40B4-BE49-F238E27FC236}">
                <a16:creationId xmlns:a16="http://schemas.microsoft.com/office/drawing/2014/main" id="{67D02226-DF03-9B27-31D5-8A12DD53FDAC}"/>
              </a:ext>
            </a:extLst>
          </p:cNvPr>
          <p:cNvPicPr>
            <a:picLocks noChangeAspect="1"/>
          </p:cNvPicPr>
          <p:nvPr/>
        </p:nvPicPr>
        <p:blipFill>
          <a:blip r:embed="rId3"/>
          <a:stretch>
            <a:fillRect/>
          </a:stretch>
        </p:blipFill>
        <p:spPr>
          <a:xfrm>
            <a:off x="429768" y="4116906"/>
            <a:ext cx="4471872" cy="1091176"/>
          </a:xfrm>
          <a:prstGeom prst="rect">
            <a:avLst/>
          </a:prstGeom>
        </p:spPr>
      </p:pic>
      <p:sp>
        <p:nvSpPr>
          <p:cNvPr id="11" name="TextBox 10">
            <a:extLst>
              <a:ext uri="{FF2B5EF4-FFF2-40B4-BE49-F238E27FC236}">
                <a16:creationId xmlns:a16="http://schemas.microsoft.com/office/drawing/2014/main" id="{0CAA6B96-956F-9A47-B40D-941AE2F2ED63}"/>
              </a:ext>
            </a:extLst>
          </p:cNvPr>
          <p:cNvSpPr txBox="1"/>
          <p:nvPr/>
        </p:nvSpPr>
        <p:spPr>
          <a:xfrm>
            <a:off x="838200" y="3347465"/>
            <a:ext cx="6094476" cy="769441"/>
          </a:xfrm>
          <a:prstGeom prst="rect">
            <a:avLst/>
          </a:prstGeom>
          <a:noFill/>
        </p:spPr>
        <p:txBody>
          <a:bodyPr wrap="square">
            <a:spAutoFit/>
          </a:bodyPr>
          <a:lstStyle/>
          <a:p>
            <a:r>
              <a:rPr lang="en-US" sz="4400" dirty="0">
                <a:latin typeface="+mj-lt"/>
                <a:ea typeface="+mj-ea"/>
                <a:cs typeface="+mj-cs"/>
              </a:rPr>
              <a:t>Squared loss</a:t>
            </a:r>
          </a:p>
        </p:txBody>
      </p:sp>
      <p:sp>
        <p:nvSpPr>
          <p:cNvPr id="4" name="TextBox 3">
            <a:extLst>
              <a:ext uri="{FF2B5EF4-FFF2-40B4-BE49-F238E27FC236}">
                <a16:creationId xmlns:a16="http://schemas.microsoft.com/office/drawing/2014/main" id="{19EAA16A-6B28-D089-2C00-FDD8DA772C26}"/>
              </a:ext>
            </a:extLst>
          </p:cNvPr>
          <p:cNvSpPr txBox="1"/>
          <p:nvPr/>
        </p:nvSpPr>
        <p:spPr>
          <a:xfrm>
            <a:off x="3384967" y="5565869"/>
            <a:ext cx="6094476" cy="523220"/>
          </a:xfrm>
          <a:prstGeom prst="rect">
            <a:avLst/>
          </a:prstGeom>
          <a:noFill/>
        </p:spPr>
        <p:txBody>
          <a:bodyPr wrap="square">
            <a:spAutoFit/>
          </a:bodyPr>
          <a:lstStyle/>
          <a:p>
            <a:pPr marL="0" indent="0">
              <a:buNone/>
            </a:pPr>
            <a:r>
              <a:rPr lang="en-US" sz="2800" dirty="0">
                <a:solidFill>
                  <a:srgbClr val="C00000"/>
                </a:solidFill>
              </a:rPr>
              <a:t>A function with near zero loss: Ideal ?  </a:t>
            </a:r>
          </a:p>
        </p:txBody>
      </p:sp>
    </p:spTree>
    <p:extLst>
      <p:ext uri="{BB962C8B-B14F-4D97-AF65-F5344CB8AC3E}">
        <p14:creationId xmlns:p14="http://schemas.microsoft.com/office/powerpoint/2010/main" val="76764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349D-FD54-D19C-4457-A4922DB1EC27}"/>
              </a:ext>
            </a:extLst>
          </p:cNvPr>
          <p:cNvSpPr>
            <a:spLocks noGrp="1"/>
          </p:cNvSpPr>
          <p:nvPr>
            <p:ph type="title"/>
          </p:nvPr>
        </p:nvSpPr>
        <p:spPr/>
        <p:txBody>
          <a:bodyPr>
            <a:normAutofit/>
          </a:bodyPr>
          <a:lstStyle/>
          <a:p>
            <a:r>
              <a:rPr lang="en-US" dirty="0"/>
              <a:t>Overfitting</a:t>
            </a:r>
          </a:p>
        </p:txBody>
      </p:sp>
      <p:pic>
        <p:nvPicPr>
          <p:cNvPr id="6" name="Picture 5">
            <a:extLst>
              <a:ext uri="{FF2B5EF4-FFF2-40B4-BE49-F238E27FC236}">
                <a16:creationId xmlns:a16="http://schemas.microsoft.com/office/drawing/2014/main" id="{A280F544-DFDE-6657-9618-F43E4AE02339}"/>
              </a:ext>
            </a:extLst>
          </p:cNvPr>
          <p:cNvPicPr>
            <a:picLocks noChangeAspect="1"/>
          </p:cNvPicPr>
          <p:nvPr/>
        </p:nvPicPr>
        <p:blipFill>
          <a:blip r:embed="rId2"/>
          <a:stretch>
            <a:fillRect/>
          </a:stretch>
        </p:blipFill>
        <p:spPr>
          <a:xfrm>
            <a:off x="2719298" y="1462611"/>
            <a:ext cx="8982509" cy="2807637"/>
          </a:xfrm>
          <a:prstGeom prst="rect">
            <a:avLst/>
          </a:prstGeom>
        </p:spPr>
      </p:pic>
      <p:pic>
        <p:nvPicPr>
          <p:cNvPr id="8" name="Picture 7">
            <a:extLst>
              <a:ext uri="{FF2B5EF4-FFF2-40B4-BE49-F238E27FC236}">
                <a16:creationId xmlns:a16="http://schemas.microsoft.com/office/drawing/2014/main" id="{383AB8BD-6ED5-93EB-347F-2C36A1F83A10}"/>
              </a:ext>
            </a:extLst>
          </p:cNvPr>
          <p:cNvPicPr>
            <a:picLocks noChangeAspect="1"/>
          </p:cNvPicPr>
          <p:nvPr/>
        </p:nvPicPr>
        <p:blipFill>
          <a:blip r:embed="rId3"/>
          <a:stretch>
            <a:fillRect/>
          </a:stretch>
        </p:blipFill>
        <p:spPr>
          <a:xfrm>
            <a:off x="543113" y="4233672"/>
            <a:ext cx="11328673" cy="1856867"/>
          </a:xfrm>
          <a:prstGeom prst="rect">
            <a:avLst/>
          </a:prstGeom>
        </p:spPr>
      </p:pic>
      <p:sp>
        <p:nvSpPr>
          <p:cNvPr id="10" name="TextBox 9">
            <a:extLst>
              <a:ext uri="{FF2B5EF4-FFF2-40B4-BE49-F238E27FC236}">
                <a16:creationId xmlns:a16="http://schemas.microsoft.com/office/drawing/2014/main" id="{E16B407B-1A28-E13E-66A0-BEB1DEFE3D2A}"/>
              </a:ext>
            </a:extLst>
          </p:cNvPr>
          <p:cNvSpPr txBox="1"/>
          <p:nvPr/>
        </p:nvSpPr>
        <p:spPr>
          <a:xfrm>
            <a:off x="11182200" y="3775219"/>
            <a:ext cx="1039214" cy="276999"/>
          </a:xfrm>
          <a:prstGeom prst="rect">
            <a:avLst/>
          </a:prstGeom>
          <a:noFill/>
        </p:spPr>
        <p:txBody>
          <a:bodyPr wrap="square">
            <a:spAutoFit/>
          </a:bodyPr>
          <a:lstStyle/>
          <a:p>
            <a:r>
              <a:rPr lang="en-US" sz="1200" dirty="0" err="1"/>
              <a:t>Mathworks</a:t>
            </a:r>
            <a:endParaRPr lang="en-US" sz="1200" dirty="0"/>
          </a:p>
        </p:txBody>
      </p:sp>
      <p:sp>
        <p:nvSpPr>
          <p:cNvPr id="4" name="TextBox 3">
            <a:extLst>
              <a:ext uri="{FF2B5EF4-FFF2-40B4-BE49-F238E27FC236}">
                <a16:creationId xmlns:a16="http://schemas.microsoft.com/office/drawing/2014/main" id="{C205CFAB-65F7-C091-EDB6-7636500B930F}"/>
              </a:ext>
            </a:extLst>
          </p:cNvPr>
          <p:cNvSpPr txBox="1"/>
          <p:nvPr/>
        </p:nvSpPr>
        <p:spPr>
          <a:xfrm>
            <a:off x="3129534" y="6211669"/>
            <a:ext cx="6617970" cy="646331"/>
          </a:xfrm>
          <a:prstGeom prst="rect">
            <a:avLst/>
          </a:prstGeom>
          <a:noFill/>
        </p:spPr>
        <p:txBody>
          <a:bodyPr wrap="square">
            <a:spAutoFit/>
          </a:bodyPr>
          <a:lstStyle/>
          <a:p>
            <a:pPr marL="0" indent="0">
              <a:buNone/>
            </a:pPr>
            <a:r>
              <a:rPr lang="en-US" dirty="0"/>
              <a:t>Our goal is not just to create a model that perform well on data used for training the model but also perform well for new / unseen data</a:t>
            </a:r>
          </a:p>
        </p:txBody>
      </p:sp>
    </p:spTree>
    <p:extLst>
      <p:ext uri="{BB962C8B-B14F-4D97-AF65-F5344CB8AC3E}">
        <p14:creationId xmlns:p14="http://schemas.microsoft.com/office/powerpoint/2010/main" val="1922268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06CD-613C-300E-EA87-C601A0BC4217}"/>
              </a:ext>
            </a:extLst>
          </p:cNvPr>
          <p:cNvSpPr>
            <a:spLocks noGrp="1"/>
          </p:cNvSpPr>
          <p:nvPr>
            <p:ph type="title"/>
          </p:nvPr>
        </p:nvSpPr>
        <p:spPr/>
        <p:txBody>
          <a:bodyPr/>
          <a:lstStyle/>
          <a:p>
            <a:r>
              <a:rPr lang="en-US" dirty="0"/>
              <a:t>Avoid Overfitting</a:t>
            </a:r>
          </a:p>
        </p:txBody>
      </p:sp>
      <p:sp>
        <p:nvSpPr>
          <p:cNvPr id="3" name="Content Placeholder 2">
            <a:extLst>
              <a:ext uri="{FF2B5EF4-FFF2-40B4-BE49-F238E27FC236}">
                <a16:creationId xmlns:a16="http://schemas.microsoft.com/office/drawing/2014/main" id="{82E278C2-3C04-CD23-4DC2-9512BD5775AB}"/>
              </a:ext>
            </a:extLst>
          </p:cNvPr>
          <p:cNvSpPr>
            <a:spLocks noGrp="1"/>
          </p:cNvSpPr>
          <p:nvPr>
            <p:ph idx="1"/>
          </p:nvPr>
        </p:nvSpPr>
        <p:spPr/>
        <p:txBody>
          <a:bodyPr/>
          <a:lstStyle/>
          <a:p>
            <a:r>
              <a:rPr lang="en-US" dirty="0">
                <a:solidFill>
                  <a:schemeClr val="accent1">
                    <a:lumMod val="50000"/>
                  </a:schemeClr>
                </a:solidFill>
              </a:rPr>
              <a:t>Reducing Model Complexity (Techniques Depends on Model)</a:t>
            </a:r>
          </a:p>
          <a:p>
            <a:r>
              <a:rPr lang="en-US" dirty="0">
                <a:solidFill>
                  <a:schemeClr val="accent1">
                    <a:lumMod val="50000"/>
                  </a:schemeClr>
                </a:solidFill>
              </a:rPr>
              <a:t>Feature Reduction</a:t>
            </a:r>
          </a:p>
          <a:p>
            <a:r>
              <a:rPr lang="en-US" dirty="0">
                <a:solidFill>
                  <a:schemeClr val="accent1">
                    <a:lumMod val="50000"/>
                  </a:schemeClr>
                </a:solidFill>
              </a:rPr>
              <a:t>Train with more data</a:t>
            </a:r>
          </a:p>
          <a:p>
            <a:r>
              <a:rPr lang="en-US" dirty="0">
                <a:solidFill>
                  <a:schemeClr val="accent1">
                    <a:lumMod val="50000"/>
                  </a:schemeClr>
                </a:solidFill>
              </a:rPr>
              <a:t>Ensembles / Super Learners</a:t>
            </a:r>
          </a:p>
          <a:p>
            <a:r>
              <a:rPr lang="en-US" dirty="0">
                <a:solidFill>
                  <a:schemeClr val="accent1">
                    <a:lumMod val="50000"/>
                  </a:schemeClr>
                </a:solidFill>
              </a:rPr>
              <a:t>Using Validation Data</a:t>
            </a:r>
          </a:p>
          <a:p>
            <a:r>
              <a:rPr lang="en-US" dirty="0">
                <a:solidFill>
                  <a:schemeClr val="accent1">
                    <a:lumMod val="50000"/>
                  </a:schemeClr>
                </a:solidFill>
              </a:rPr>
              <a:t>Etc.</a:t>
            </a:r>
          </a:p>
          <a:p>
            <a:pPr marL="0" indent="0">
              <a:buNone/>
            </a:pPr>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p:txBody>
      </p:sp>
    </p:spTree>
    <p:extLst>
      <p:ext uri="{BB962C8B-B14F-4D97-AF65-F5344CB8AC3E}">
        <p14:creationId xmlns:p14="http://schemas.microsoft.com/office/powerpoint/2010/main" val="2426242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648D6-D2F6-B9E5-A8CE-FEFD846FE29D}"/>
              </a:ext>
            </a:extLst>
          </p:cNvPr>
          <p:cNvSpPr>
            <a:spLocks noGrp="1"/>
          </p:cNvSpPr>
          <p:nvPr>
            <p:ph type="title"/>
          </p:nvPr>
        </p:nvSpPr>
        <p:spPr/>
        <p:txBody>
          <a:bodyPr/>
          <a:lstStyle/>
          <a:p>
            <a:r>
              <a:rPr lang="en-US" dirty="0"/>
              <a:t>Train / Test/ Validation</a:t>
            </a:r>
            <a:br>
              <a:rPr lang="en-US" dirty="0"/>
            </a:br>
            <a:endParaRPr lang="en-US" dirty="0"/>
          </a:p>
        </p:txBody>
      </p:sp>
      <p:sp>
        <p:nvSpPr>
          <p:cNvPr id="3" name="Content Placeholder 2">
            <a:extLst>
              <a:ext uri="{FF2B5EF4-FFF2-40B4-BE49-F238E27FC236}">
                <a16:creationId xmlns:a16="http://schemas.microsoft.com/office/drawing/2014/main" id="{897738CC-CDF3-5018-15E4-25CB97CEDB22}"/>
              </a:ext>
            </a:extLst>
          </p:cNvPr>
          <p:cNvSpPr>
            <a:spLocks noGrp="1"/>
          </p:cNvSpPr>
          <p:nvPr>
            <p:ph idx="1"/>
          </p:nvPr>
        </p:nvSpPr>
        <p:spPr/>
        <p:txBody>
          <a:bodyPr>
            <a:normAutofit lnSpcReduction="10000"/>
          </a:bodyPr>
          <a:lstStyle/>
          <a:p>
            <a:pPr marL="0" indent="0">
              <a:buNone/>
            </a:pPr>
            <a:r>
              <a:rPr lang="en-US" dirty="0"/>
              <a:t>To resolve the overfitting issue, we usually split into three subsets:</a:t>
            </a:r>
          </a:p>
          <a:p>
            <a:r>
              <a:rPr lang="en-US" dirty="0"/>
              <a:t>Train </a:t>
            </a:r>
          </a:p>
          <a:p>
            <a:r>
              <a:rPr lang="en-US" dirty="0"/>
              <a:t>Test</a:t>
            </a:r>
          </a:p>
          <a:p>
            <a:r>
              <a:rPr lang="en-US" dirty="0"/>
              <a:t>Validation</a:t>
            </a:r>
          </a:p>
          <a:p>
            <a:endParaRPr lang="en-US" dirty="0"/>
          </a:p>
          <a:p>
            <a:pPr marL="0" indent="0">
              <a:buNone/>
            </a:pPr>
            <a:r>
              <a:rPr lang="en-US" dirty="0">
                <a:solidFill>
                  <a:schemeClr val="accent1">
                    <a:lumMod val="75000"/>
                  </a:schemeClr>
                </a:solidFill>
              </a:rPr>
              <a:t>Best practice:</a:t>
            </a:r>
          </a:p>
          <a:p>
            <a:pPr marL="0" indent="0">
              <a:buNone/>
            </a:pPr>
            <a:r>
              <a:rPr lang="en-US" dirty="0">
                <a:solidFill>
                  <a:schemeClr val="accent1">
                    <a:lumMod val="75000"/>
                  </a:schemeClr>
                </a:solidFill>
              </a:rPr>
              <a:t>Train : 70%-80%</a:t>
            </a:r>
          </a:p>
          <a:p>
            <a:pPr marL="0" indent="0">
              <a:buNone/>
            </a:pPr>
            <a:r>
              <a:rPr lang="en-US" dirty="0">
                <a:solidFill>
                  <a:schemeClr val="accent1">
                    <a:lumMod val="75000"/>
                  </a:schemeClr>
                </a:solidFill>
              </a:rPr>
              <a:t>Validation : 5%-10%</a:t>
            </a:r>
          </a:p>
          <a:p>
            <a:pPr marL="0" indent="0">
              <a:buNone/>
            </a:pPr>
            <a:r>
              <a:rPr lang="en-US" dirty="0">
                <a:solidFill>
                  <a:schemeClr val="accent1">
                    <a:lumMod val="75000"/>
                  </a:schemeClr>
                </a:solidFill>
              </a:rPr>
              <a:t>Test: 10%-25%</a:t>
            </a:r>
          </a:p>
        </p:txBody>
      </p:sp>
    </p:spTree>
    <p:extLst>
      <p:ext uri="{BB962C8B-B14F-4D97-AF65-F5344CB8AC3E}">
        <p14:creationId xmlns:p14="http://schemas.microsoft.com/office/powerpoint/2010/main" val="3554176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AB1C1-7766-F047-D1AC-0FBB3C5E40B5}"/>
              </a:ext>
            </a:extLst>
          </p:cNvPr>
          <p:cNvSpPr>
            <a:spLocks noGrp="1"/>
          </p:cNvSpPr>
          <p:nvPr>
            <p:ph type="title"/>
          </p:nvPr>
        </p:nvSpPr>
        <p:spPr/>
        <p:txBody>
          <a:bodyPr/>
          <a:lstStyle/>
          <a:p>
            <a:r>
              <a:rPr lang="en-US" dirty="0"/>
              <a:t>Cross-validation</a:t>
            </a:r>
          </a:p>
        </p:txBody>
      </p:sp>
      <p:sp>
        <p:nvSpPr>
          <p:cNvPr id="3" name="Content Placeholder 2">
            <a:extLst>
              <a:ext uri="{FF2B5EF4-FFF2-40B4-BE49-F238E27FC236}">
                <a16:creationId xmlns:a16="http://schemas.microsoft.com/office/drawing/2014/main" id="{C3B707E9-E409-4974-BB0C-D906478B5CFC}"/>
              </a:ext>
            </a:extLst>
          </p:cNvPr>
          <p:cNvSpPr>
            <a:spLocks noGrp="1"/>
          </p:cNvSpPr>
          <p:nvPr>
            <p:ph idx="1"/>
          </p:nvPr>
        </p:nvSpPr>
        <p:spPr>
          <a:xfrm>
            <a:off x="838200" y="1825625"/>
            <a:ext cx="3876675" cy="4351338"/>
          </a:xfrm>
        </p:spPr>
        <p:txBody>
          <a:bodyPr>
            <a:normAutofit/>
          </a:bodyPr>
          <a:lstStyle/>
          <a:p>
            <a:pPr marL="0" indent="0">
              <a:buNone/>
            </a:pPr>
            <a:r>
              <a:rPr lang="en-US" sz="2400" dirty="0"/>
              <a:t>1- split dataset into </a:t>
            </a:r>
            <a:r>
              <a:rPr lang="en-US" sz="2400" i="1" dirty="0"/>
              <a:t>k</a:t>
            </a:r>
            <a:r>
              <a:rPr lang="en-US" sz="2400" dirty="0"/>
              <a:t> groups (k-fold cross-validation), one of the groups as testing set and the others as the training set.</a:t>
            </a:r>
          </a:p>
          <a:p>
            <a:endParaRPr lang="en-US" sz="2400" dirty="0"/>
          </a:p>
          <a:p>
            <a:endParaRPr lang="en-US" sz="2400" dirty="0"/>
          </a:p>
          <a:p>
            <a:pPr marL="0" indent="0">
              <a:buNone/>
            </a:pPr>
            <a:r>
              <a:rPr lang="en-US" sz="2400" dirty="0"/>
              <a:t>2- repeat this process until each individual group has been used as the testing set </a:t>
            </a:r>
          </a:p>
        </p:txBody>
      </p:sp>
      <p:pic>
        <p:nvPicPr>
          <p:cNvPr id="7" name="Picture 6">
            <a:extLst>
              <a:ext uri="{FF2B5EF4-FFF2-40B4-BE49-F238E27FC236}">
                <a16:creationId xmlns:a16="http://schemas.microsoft.com/office/drawing/2014/main" id="{DBBC11EB-3855-E406-0056-CE39D809D4C4}"/>
              </a:ext>
            </a:extLst>
          </p:cNvPr>
          <p:cNvPicPr>
            <a:picLocks noChangeAspect="1"/>
          </p:cNvPicPr>
          <p:nvPr/>
        </p:nvPicPr>
        <p:blipFill>
          <a:blip r:embed="rId2"/>
          <a:stretch>
            <a:fillRect/>
          </a:stretch>
        </p:blipFill>
        <p:spPr>
          <a:xfrm>
            <a:off x="5009691" y="1567983"/>
            <a:ext cx="7182309" cy="4866621"/>
          </a:xfrm>
          <a:prstGeom prst="rect">
            <a:avLst/>
          </a:prstGeom>
        </p:spPr>
      </p:pic>
    </p:spTree>
    <p:extLst>
      <p:ext uri="{BB962C8B-B14F-4D97-AF65-F5344CB8AC3E}">
        <p14:creationId xmlns:p14="http://schemas.microsoft.com/office/powerpoint/2010/main" val="1971892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37C6-F5E0-54D8-F326-5B9EFA3040DA}"/>
              </a:ext>
            </a:extLst>
          </p:cNvPr>
          <p:cNvSpPr>
            <a:spLocks noGrp="1"/>
          </p:cNvSpPr>
          <p:nvPr>
            <p:ph type="title"/>
          </p:nvPr>
        </p:nvSpPr>
        <p:spPr/>
        <p:txBody>
          <a:bodyPr/>
          <a:lstStyle/>
          <a:p>
            <a:r>
              <a:rPr lang="en-US" dirty="0"/>
              <a:t>Splitting Train and Test data</a:t>
            </a:r>
          </a:p>
        </p:txBody>
      </p:sp>
      <p:sp>
        <p:nvSpPr>
          <p:cNvPr id="3" name="Content Placeholder 2">
            <a:extLst>
              <a:ext uri="{FF2B5EF4-FFF2-40B4-BE49-F238E27FC236}">
                <a16:creationId xmlns:a16="http://schemas.microsoft.com/office/drawing/2014/main" id="{D2F5BDBC-54C5-0D0A-1DD0-F36A5E06C1DB}"/>
              </a:ext>
            </a:extLst>
          </p:cNvPr>
          <p:cNvSpPr>
            <a:spLocks noGrp="1"/>
          </p:cNvSpPr>
          <p:nvPr>
            <p:ph idx="1"/>
          </p:nvPr>
        </p:nvSpPr>
        <p:spPr/>
        <p:txBody>
          <a:bodyPr/>
          <a:lstStyle/>
          <a:p>
            <a:endParaRPr lang="en-US" dirty="0"/>
          </a:p>
          <a:p>
            <a:r>
              <a:rPr lang="en-US" dirty="0"/>
              <a:t>Train and test data should be </a:t>
            </a:r>
            <a:r>
              <a:rPr lang="en-US" dirty="0">
                <a:solidFill>
                  <a:srgbClr val="FF0000"/>
                </a:solidFill>
              </a:rPr>
              <a:t>separate</a:t>
            </a:r>
            <a:r>
              <a:rPr lang="en-US" dirty="0"/>
              <a:t> completely</a:t>
            </a:r>
          </a:p>
          <a:p>
            <a:r>
              <a:rPr lang="en-US" dirty="0"/>
              <a:t>We should </a:t>
            </a:r>
            <a:r>
              <a:rPr lang="en-US" dirty="0">
                <a:solidFill>
                  <a:srgbClr val="FF0000"/>
                </a:solidFill>
              </a:rPr>
              <a:t>not touch test </a:t>
            </a:r>
            <a:r>
              <a:rPr lang="en-US" dirty="0"/>
              <a:t>set during training</a:t>
            </a:r>
          </a:p>
          <a:p>
            <a:r>
              <a:rPr lang="en-US" dirty="0">
                <a:solidFill>
                  <a:srgbClr val="FF0000"/>
                </a:solidFill>
              </a:rPr>
              <a:t>Before training</a:t>
            </a:r>
            <a:r>
              <a:rPr lang="en-US" dirty="0"/>
              <a:t>/learning, randomly split train and test data</a:t>
            </a:r>
          </a:p>
          <a:p>
            <a:r>
              <a:rPr lang="en-US" dirty="0"/>
              <a:t>The test set must simulate a real-world scenario using</a:t>
            </a:r>
            <a:r>
              <a:rPr lang="en-US" dirty="0">
                <a:solidFill>
                  <a:srgbClr val="FF0000"/>
                </a:solidFill>
              </a:rPr>
              <a:t> unseen data</a:t>
            </a:r>
          </a:p>
          <a:p>
            <a:r>
              <a:rPr lang="en-US" dirty="0"/>
              <a:t>Avoid over-sampling , under-sampling, etc. on </a:t>
            </a:r>
            <a:r>
              <a:rPr lang="en-US" dirty="0">
                <a:solidFill>
                  <a:srgbClr val="FF0000"/>
                </a:solidFill>
              </a:rPr>
              <a:t>test data</a:t>
            </a:r>
          </a:p>
        </p:txBody>
      </p:sp>
    </p:spTree>
    <p:extLst>
      <p:ext uri="{BB962C8B-B14F-4D97-AF65-F5344CB8AC3E}">
        <p14:creationId xmlns:p14="http://schemas.microsoft.com/office/powerpoint/2010/main" val="1580098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5141" y="712429"/>
            <a:ext cx="8884371" cy="470646"/>
          </a:xfrm>
          <a:prstGeom prst="rect">
            <a:avLst/>
          </a:prstGeom>
        </p:spPr>
        <p:txBody>
          <a:bodyPr vert="horz" wrap="square" lIns="0" tIns="27182" rIns="0" bIns="0" rtlCol="0" anchor="ctr">
            <a:spAutoFit/>
          </a:bodyPr>
          <a:lstStyle/>
          <a:p>
            <a:pPr marL="20136">
              <a:spcBef>
                <a:spcPts val="214"/>
              </a:spcBef>
            </a:pPr>
            <a:r>
              <a:rPr lang="en-US" sz="3200" spc="16" dirty="0">
                <a:latin typeface="Arial"/>
                <a:cs typeface="Arial"/>
              </a:rPr>
              <a:t>Some</a:t>
            </a:r>
            <a:r>
              <a:rPr lang="en-US" sz="3200" spc="-40" dirty="0"/>
              <a:t> </a:t>
            </a:r>
            <a:r>
              <a:rPr lang="en-US" sz="3200" spc="16" dirty="0">
                <a:latin typeface="Arial"/>
                <a:cs typeface="Arial"/>
              </a:rPr>
              <a:t>Unsupervised Approaches</a:t>
            </a:r>
            <a:endParaRPr sz="3200" spc="-63" dirty="0"/>
          </a:p>
        </p:txBody>
      </p:sp>
      <p:sp>
        <p:nvSpPr>
          <p:cNvPr id="3" name="object 3"/>
          <p:cNvSpPr txBox="1"/>
          <p:nvPr/>
        </p:nvSpPr>
        <p:spPr>
          <a:xfrm>
            <a:off x="2559228" y="1942055"/>
            <a:ext cx="2062435" cy="1180849"/>
          </a:xfrm>
          <a:prstGeom prst="rect">
            <a:avLst/>
          </a:prstGeom>
        </p:spPr>
        <p:txBody>
          <a:bodyPr vert="horz" wrap="square" lIns="0" tIns="26175" rIns="0" bIns="0" rtlCol="0">
            <a:spAutoFit/>
          </a:bodyPr>
          <a:lstStyle/>
          <a:p>
            <a:pPr marR="33225" algn="ctr">
              <a:spcBef>
                <a:spcPts val="206"/>
              </a:spcBef>
            </a:pPr>
            <a:r>
              <a:rPr sz="952" b="1" u="sng" spc="16" dirty="0">
                <a:solidFill>
                  <a:srgbClr val="0000CC"/>
                </a:solidFill>
                <a:uFill>
                  <a:solidFill>
                    <a:srgbClr val="0000CC"/>
                  </a:solidFill>
                </a:uFill>
                <a:latin typeface="Arial"/>
                <a:cs typeface="Arial"/>
              </a:rPr>
              <a:t>Clustering</a:t>
            </a:r>
            <a:endParaRPr sz="952" dirty="0">
              <a:latin typeface="Arial"/>
              <a:cs typeface="Arial"/>
            </a:endParaRPr>
          </a:p>
          <a:p>
            <a:pPr>
              <a:spcBef>
                <a:spcPts val="24"/>
              </a:spcBef>
            </a:pPr>
            <a:endParaRPr sz="952" dirty="0">
              <a:latin typeface="Arial"/>
              <a:cs typeface="Arial"/>
            </a:endParaRPr>
          </a:p>
          <a:p>
            <a:pPr marL="20136" marR="8053" algn="just">
              <a:lnSpc>
                <a:spcPct val="98000"/>
              </a:lnSpc>
            </a:pPr>
            <a:r>
              <a:rPr sz="952" spc="16" dirty="0">
                <a:latin typeface="Arial MT"/>
                <a:cs typeface="Arial MT"/>
              </a:rPr>
              <a:t>Learn the </a:t>
            </a:r>
            <a:r>
              <a:rPr sz="952" spc="-246" dirty="0">
                <a:latin typeface="Arial MT"/>
                <a:cs typeface="Arial MT"/>
              </a:rPr>
              <a:t> </a:t>
            </a:r>
            <a:r>
              <a:rPr sz="952" spc="16" dirty="0">
                <a:latin typeface="Arial MT"/>
                <a:cs typeface="Arial MT"/>
              </a:rPr>
              <a:t>grouping structure for </a:t>
            </a:r>
            <a:r>
              <a:rPr sz="952" spc="24" dirty="0">
                <a:latin typeface="Arial MT"/>
                <a:cs typeface="Arial MT"/>
              </a:rPr>
              <a:t>a </a:t>
            </a:r>
            <a:r>
              <a:rPr sz="952" spc="16" dirty="0">
                <a:latin typeface="Arial MT"/>
                <a:cs typeface="Arial MT"/>
              </a:rPr>
              <a:t>given set </a:t>
            </a:r>
            <a:r>
              <a:rPr sz="952" spc="8" dirty="0">
                <a:latin typeface="Arial MT"/>
                <a:cs typeface="Arial MT"/>
              </a:rPr>
              <a:t>of </a:t>
            </a:r>
            <a:r>
              <a:rPr sz="952" spc="-246" dirty="0">
                <a:latin typeface="Arial MT"/>
                <a:cs typeface="Arial MT"/>
              </a:rPr>
              <a:t> </a:t>
            </a:r>
            <a:r>
              <a:rPr sz="952" spc="16" dirty="0">
                <a:latin typeface="Arial MT"/>
                <a:cs typeface="Arial MT"/>
              </a:rPr>
              <a:t>unlabeled</a:t>
            </a:r>
            <a:r>
              <a:rPr sz="952" dirty="0">
                <a:latin typeface="Arial MT"/>
                <a:cs typeface="Arial MT"/>
              </a:rPr>
              <a:t> </a:t>
            </a:r>
            <a:r>
              <a:rPr sz="952" spc="8" dirty="0">
                <a:latin typeface="Arial MT"/>
                <a:cs typeface="Arial MT"/>
              </a:rPr>
              <a:t>inputs</a:t>
            </a:r>
            <a:endParaRPr lang="en-US" sz="952" spc="8" dirty="0">
              <a:latin typeface="Arial MT"/>
              <a:cs typeface="Arial MT"/>
            </a:endParaRPr>
          </a:p>
          <a:p>
            <a:pPr marL="20136" marR="8053" algn="just">
              <a:lnSpc>
                <a:spcPct val="98000"/>
              </a:lnSpc>
            </a:pPr>
            <a:endParaRPr lang="en-US" sz="952" spc="8" dirty="0">
              <a:latin typeface="Arial MT"/>
              <a:cs typeface="Arial MT"/>
            </a:endParaRPr>
          </a:p>
          <a:p>
            <a:pPr marL="20136" marR="8053" algn="just">
              <a:lnSpc>
                <a:spcPct val="98000"/>
              </a:lnSpc>
            </a:pPr>
            <a:endParaRPr lang="en-US" sz="952" spc="8" dirty="0">
              <a:latin typeface="Arial MT"/>
              <a:cs typeface="Arial MT"/>
            </a:endParaRPr>
          </a:p>
          <a:p>
            <a:pPr marL="20136" marR="8053" algn="just">
              <a:lnSpc>
                <a:spcPct val="98000"/>
              </a:lnSpc>
            </a:pPr>
            <a:r>
              <a:rPr lang="en-US" sz="952" dirty="0">
                <a:latin typeface="Arial MT"/>
                <a:cs typeface="Arial MT"/>
              </a:rPr>
              <a:t>k-Means, Hierarchical Clustering, ...</a:t>
            </a:r>
          </a:p>
          <a:p>
            <a:pPr marL="20136" marR="8053" algn="just">
              <a:lnSpc>
                <a:spcPct val="98000"/>
              </a:lnSpc>
            </a:pPr>
            <a:endParaRPr lang="en-US" sz="952" dirty="0">
              <a:latin typeface="Arial MT"/>
              <a:cs typeface="Arial MT"/>
            </a:endParaRPr>
          </a:p>
        </p:txBody>
      </p:sp>
      <p:sp>
        <p:nvSpPr>
          <p:cNvPr id="4" name="object 4"/>
          <p:cNvSpPr txBox="1"/>
          <p:nvPr/>
        </p:nvSpPr>
        <p:spPr>
          <a:xfrm>
            <a:off x="2559225" y="3840441"/>
            <a:ext cx="2246512" cy="1370709"/>
          </a:xfrm>
          <a:prstGeom prst="rect">
            <a:avLst/>
          </a:prstGeom>
        </p:spPr>
        <p:txBody>
          <a:bodyPr vert="horz" wrap="square" lIns="0" tIns="26175" rIns="0" bIns="0" rtlCol="0">
            <a:spAutoFit/>
          </a:bodyPr>
          <a:lstStyle/>
          <a:p>
            <a:pPr marL="268808">
              <a:spcBef>
                <a:spcPts val="206"/>
              </a:spcBef>
            </a:pPr>
            <a:r>
              <a:rPr lang="en-US" sz="952" b="1" u="sng" spc="16" dirty="0">
                <a:solidFill>
                  <a:srgbClr val="0000CC"/>
                </a:solidFill>
                <a:uFill>
                  <a:solidFill>
                    <a:srgbClr val="0000CC"/>
                  </a:solidFill>
                </a:uFill>
                <a:latin typeface="Arial"/>
                <a:cs typeface="Arial"/>
              </a:rPr>
              <a:t>Association Rules</a:t>
            </a:r>
          </a:p>
          <a:p>
            <a:pPr marL="268808">
              <a:spcBef>
                <a:spcPts val="206"/>
              </a:spcBef>
            </a:pPr>
            <a:endParaRPr sz="952" dirty="0">
              <a:latin typeface="Arial"/>
              <a:cs typeface="Arial"/>
            </a:endParaRPr>
          </a:p>
          <a:p>
            <a:pPr>
              <a:spcBef>
                <a:spcPts val="48"/>
              </a:spcBef>
            </a:pPr>
            <a:r>
              <a:rPr lang="en-US" sz="952" spc="16" dirty="0">
                <a:latin typeface="Arial MT"/>
              </a:rPr>
              <a:t>Association rule mining is a rule-based machine learning method for discovering interesting relations between variables in transactional databases. </a:t>
            </a:r>
          </a:p>
          <a:p>
            <a:pPr>
              <a:spcBef>
                <a:spcPts val="48"/>
              </a:spcBef>
            </a:pPr>
            <a:endParaRPr lang="en-US" sz="952" spc="16" dirty="0">
              <a:latin typeface="Arial MT"/>
            </a:endParaRPr>
          </a:p>
          <a:p>
            <a:pPr>
              <a:spcBef>
                <a:spcPts val="48"/>
              </a:spcBef>
            </a:pPr>
            <a:endParaRPr lang="en-US" sz="952" spc="16" dirty="0">
              <a:latin typeface="Arial MT"/>
            </a:endParaRPr>
          </a:p>
          <a:p>
            <a:pPr>
              <a:spcBef>
                <a:spcPts val="48"/>
              </a:spcBef>
            </a:pPr>
            <a:r>
              <a:rPr lang="en-US" sz="952" spc="16" dirty="0" err="1">
                <a:latin typeface="Arial MT"/>
              </a:rPr>
              <a:t>Apriori</a:t>
            </a:r>
            <a:r>
              <a:rPr lang="en-US" sz="952" spc="16" dirty="0">
                <a:latin typeface="Arial MT"/>
              </a:rPr>
              <a:t>, FP-growth, …</a:t>
            </a:r>
            <a:endParaRPr sz="952" spc="16" dirty="0">
              <a:latin typeface="Arial MT"/>
            </a:endParaRPr>
          </a:p>
        </p:txBody>
      </p:sp>
      <p:sp>
        <p:nvSpPr>
          <p:cNvPr id="5" name="object 5"/>
          <p:cNvSpPr/>
          <p:nvPr/>
        </p:nvSpPr>
        <p:spPr>
          <a:xfrm>
            <a:off x="2094372" y="3615263"/>
            <a:ext cx="7993951" cy="0"/>
          </a:xfrm>
          <a:custGeom>
            <a:avLst/>
            <a:gdLst/>
            <a:ahLst/>
            <a:cxnLst/>
            <a:rect l="l" t="t" r="r" b="b"/>
            <a:pathLst>
              <a:path w="5040630">
                <a:moveTo>
                  <a:pt x="0" y="0"/>
                </a:moveTo>
                <a:lnTo>
                  <a:pt x="5040185" y="0"/>
                </a:lnTo>
              </a:path>
            </a:pathLst>
          </a:custGeom>
          <a:ln w="3175">
            <a:solidFill>
              <a:srgbClr val="000000"/>
            </a:solidFill>
          </a:ln>
        </p:spPr>
        <p:txBody>
          <a:bodyPr wrap="square" lIns="0" tIns="0" rIns="0" bIns="0" rtlCol="0"/>
          <a:lstStyle/>
          <a:p>
            <a:endParaRPr sz="2855"/>
          </a:p>
        </p:txBody>
      </p:sp>
      <p:pic>
        <p:nvPicPr>
          <p:cNvPr id="6" name="object 6"/>
          <p:cNvPicPr/>
          <p:nvPr/>
        </p:nvPicPr>
        <p:blipFill>
          <a:blip r:embed="rId3" cstate="print"/>
          <a:stretch>
            <a:fillRect/>
          </a:stretch>
        </p:blipFill>
        <p:spPr>
          <a:xfrm>
            <a:off x="5433445" y="1744284"/>
            <a:ext cx="3421323" cy="1671482"/>
          </a:xfrm>
          <a:prstGeom prst="rect">
            <a:avLst/>
          </a:prstGeom>
        </p:spPr>
      </p:pic>
      <p:pic>
        <p:nvPicPr>
          <p:cNvPr id="9" name="Picture 8" descr="Diagram&#10;&#10;Description automatically generated">
            <a:extLst>
              <a:ext uri="{FF2B5EF4-FFF2-40B4-BE49-F238E27FC236}">
                <a16:creationId xmlns:a16="http://schemas.microsoft.com/office/drawing/2014/main" id="{5C9945C2-AF2E-4724-7B6D-37C9892B035C}"/>
              </a:ext>
            </a:extLst>
          </p:cNvPr>
          <p:cNvPicPr>
            <a:picLocks noChangeAspect="1"/>
          </p:cNvPicPr>
          <p:nvPr/>
        </p:nvPicPr>
        <p:blipFill>
          <a:blip r:embed="rId4"/>
          <a:stretch>
            <a:fillRect/>
          </a:stretch>
        </p:blipFill>
        <p:spPr>
          <a:xfrm>
            <a:off x="4967197" y="3628646"/>
            <a:ext cx="2872362" cy="1733820"/>
          </a:xfrm>
          <a:prstGeom prst="rect">
            <a:avLst/>
          </a:prstGeom>
        </p:spPr>
      </p:pic>
      <p:pic>
        <p:nvPicPr>
          <p:cNvPr id="11" name="Picture 10">
            <a:extLst>
              <a:ext uri="{FF2B5EF4-FFF2-40B4-BE49-F238E27FC236}">
                <a16:creationId xmlns:a16="http://schemas.microsoft.com/office/drawing/2014/main" id="{66456580-B18E-7D2B-B509-0BA5FE145B72}"/>
              </a:ext>
            </a:extLst>
          </p:cNvPr>
          <p:cNvPicPr>
            <a:picLocks noChangeAspect="1"/>
          </p:cNvPicPr>
          <p:nvPr/>
        </p:nvPicPr>
        <p:blipFill>
          <a:blip r:embed="rId5"/>
          <a:stretch>
            <a:fillRect/>
          </a:stretch>
        </p:blipFill>
        <p:spPr>
          <a:xfrm>
            <a:off x="6615194" y="5542394"/>
            <a:ext cx="3783035" cy="1187500"/>
          </a:xfrm>
          <a:prstGeom prst="rect">
            <a:avLst/>
          </a:prstGeom>
        </p:spPr>
      </p:pic>
    </p:spTree>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bject 50">
            <a:extLst>
              <a:ext uri="{FF2B5EF4-FFF2-40B4-BE49-F238E27FC236}">
                <a16:creationId xmlns:a16="http://schemas.microsoft.com/office/drawing/2014/main" id="{C39DC29E-15BE-DF49-F541-C84755E326AC}"/>
              </a:ext>
            </a:extLst>
          </p:cNvPr>
          <p:cNvSpPr/>
          <p:nvPr/>
        </p:nvSpPr>
        <p:spPr>
          <a:xfrm>
            <a:off x="7013713" y="2298151"/>
            <a:ext cx="1302114" cy="1250754"/>
          </a:xfrm>
          <a:custGeom>
            <a:avLst/>
            <a:gdLst/>
            <a:ahLst/>
            <a:cxnLst/>
            <a:rect l="l" t="t" r="r" b="b"/>
            <a:pathLst>
              <a:path w="821054" h="788669">
                <a:moveTo>
                  <a:pt x="410337" y="0"/>
                </a:moveTo>
                <a:lnTo>
                  <a:pt x="0" y="394335"/>
                </a:lnTo>
                <a:lnTo>
                  <a:pt x="410337" y="788289"/>
                </a:lnTo>
                <a:lnTo>
                  <a:pt x="821055" y="394335"/>
                </a:lnTo>
                <a:lnTo>
                  <a:pt x="410337" y="0"/>
                </a:lnTo>
                <a:close/>
              </a:path>
            </a:pathLst>
          </a:custGeom>
          <a:solidFill>
            <a:srgbClr val="669999"/>
          </a:solidFill>
        </p:spPr>
        <p:txBody>
          <a:bodyPr wrap="square" lIns="0" tIns="0" rIns="0" bIns="0" rtlCol="0"/>
          <a:lstStyle/>
          <a:p>
            <a:endParaRPr sz="2855"/>
          </a:p>
        </p:txBody>
      </p:sp>
      <p:sp>
        <p:nvSpPr>
          <p:cNvPr id="2" name="object 2"/>
          <p:cNvSpPr txBox="1">
            <a:spLocks noGrp="1"/>
          </p:cNvSpPr>
          <p:nvPr>
            <p:ph type="title"/>
          </p:nvPr>
        </p:nvSpPr>
        <p:spPr>
          <a:xfrm>
            <a:off x="1506482" y="524025"/>
            <a:ext cx="7730104" cy="470646"/>
          </a:xfrm>
          <a:prstGeom prst="rect">
            <a:avLst/>
          </a:prstGeom>
        </p:spPr>
        <p:txBody>
          <a:bodyPr vert="horz" wrap="square" lIns="0" tIns="27182" rIns="0" bIns="0" rtlCol="0" anchor="ctr">
            <a:spAutoFit/>
          </a:bodyPr>
          <a:lstStyle/>
          <a:p>
            <a:pPr marL="20136">
              <a:spcBef>
                <a:spcPts val="214"/>
              </a:spcBef>
            </a:pPr>
            <a:r>
              <a:rPr lang="en-US" sz="3200" spc="-63" dirty="0"/>
              <a:t>A Typical </a:t>
            </a:r>
            <a:r>
              <a:rPr sz="3200" spc="-63" dirty="0"/>
              <a:t>Un</a:t>
            </a:r>
            <a:r>
              <a:rPr lang="en-US" sz="3200" spc="-63" dirty="0"/>
              <a:t>s</a:t>
            </a:r>
            <a:r>
              <a:rPr sz="3200" spc="-63" dirty="0"/>
              <a:t>upervised</a:t>
            </a:r>
            <a:r>
              <a:rPr sz="3200" spc="214" dirty="0"/>
              <a:t> </a:t>
            </a:r>
            <a:r>
              <a:rPr sz="3200" spc="-71" dirty="0"/>
              <a:t>Learning</a:t>
            </a:r>
            <a:endParaRPr sz="3200" spc="-40" dirty="0"/>
          </a:p>
        </p:txBody>
      </p:sp>
      <p:grpSp>
        <p:nvGrpSpPr>
          <p:cNvPr id="3" name="object 3"/>
          <p:cNvGrpSpPr/>
          <p:nvPr/>
        </p:nvGrpSpPr>
        <p:grpSpPr>
          <a:xfrm>
            <a:off x="2769925" y="1644047"/>
            <a:ext cx="3287005" cy="1772405"/>
            <a:chOff x="785622" y="496912"/>
            <a:chExt cx="2072639" cy="1117600"/>
          </a:xfrm>
        </p:grpSpPr>
        <p:pic>
          <p:nvPicPr>
            <p:cNvPr id="4" name="object 4"/>
            <p:cNvPicPr/>
            <p:nvPr/>
          </p:nvPicPr>
          <p:blipFill>
            <a:blip r:embed="rId2" cstate="print"/>
            <a:stretch>
              <a:fillRect/>
            </a:stretch>
          </p:blipFill>
          <p:spPr>
            <a:xfrm>
              <a:off x="1756791" y="496912"/>
              <a:ext cx="425195" cy="325755"/>
            </a:xfrm>
            <a:prstGeom prst="rect">
              <a:avLst/>
            </a:prstGeom>
          </p:spPr>
        </p:pic>
        <p:pic>
          <p:nvPicPr>
            <p:cNvPr id="5" name="object 5"/>
            <p:cNvPicPr/>
            <p:nvPr/>
          </p:nvPicPr>
          <p:blipFill>
            <a:blip r:embed="rId3" cstate="print"/>
            <a:stretch>
              <a:fillRect/>
            </a:stretch>
          </p:blipFill>
          <p:spPr>
            <a:xfrm>
              <a:off x="1528191" y="623404"/>
              <a:ext cx="454914" cy="342519"/>
            </a:xfrm>
            <a:prstGeom prst="rect">
              <a:avLst/>
            </a:prstGeom>
          </p:spPr>
        </p:pic>
        <p:pic>
          <p:nvPicPr>
            <p:cNvPr id="6" name="object 6"/>
            <p:cNvPicPr/>
            <p:nvPr/>
          </p:nvPicPr>
          <p:blipFill>
            <a:blip r:embed="rId4" cstate="print"/>
            <a:stretch>
              <a:fillRect/>
            </a:stretch>
          </p:blipFill>
          <p:spPr>
            <a:xfrm>
              <a:off x="1335023" y="732751"/>
              <a:ext cx="423290" cy="340994"/>
            </a:xfrm>
            <a:prstGeom prst="rect">
              <a:avLst/>
            </a:prstGeom>
          </p:spPr>
        </p:pic>
        <p:pic>
          <p:nvPicPr>
            <p:cNvPr id="7" name="object 7"/>
            <p:cNvPicPr/>
            <p:nvPr/>
          </p:nvPicPr>
          <p:blipFill>
            <a:blip r:embed="rId5" cstate="print"/>
            <a:stretch>
              <a:fillRect/>
            </a:stretch>
          </p:blipFill>
          <p:spPr>
            <a:xfrm>
              <a:off x="1139571" y="941920"/>
              <a:ext cx="427863" cy="347852"/>
            </a:xfrm>
            <a:prstGeom prst="rect">
              <a:avLst/>
            </a:prstGeom>
          </p:spPr>
        </p:pic>
        <p:pic>
          <p:nvPicPr>
            <p:cNvPr id="8" name="object 8"/>
            <p:cNvPicPr/>
            <p:nvPr/>
          </p:nvPicPr>
          <p:blipFill>
            <a:blip r:embed="rId6" cstate="print"/>
            <a:stretch>
              <a:fillRect/>
            </a:stretch>
          </p:blipFill>
          <p:spPr>
            <a:xfrm>
              <a:off x="962406" y="1062697"/>
              <a:ext cx="398144" cy="328041"/>
            </a:xfrm>
            <a:prstGeom prst="rect">
              <a:avLst/>
            </a:prstGeom>
          </p:spPr>
        </p:pic>
        <p:pic>
          <p:nvPicPr>
            <p:cNvPr id="9" name="object 9"/>
            <p:cNvPicPr/>
            <p:nvPr/>
          </p:nvPicPr>
          <p:blipFill>
            <a:blip r:embed="rId7" cstate="print"/>
            <a:stretch>
              <a:fillRect/>
            </a:stretch>
          </p:blipFill>
          <p:spPr>
            <a:xfrm>
              <a:off x="785622" y="1203286"/>
              <a:ext cx="382142" cy="313181"/>
            </a:xfrm>
            <a:prstGeom prst="rect">
              <a:avLst/>
            </a:prstGeom>
          </p:spPr>
        </p:pic>
        <p:sp>
          <p:nvSpPr>
            <p:cNvPr id="10" name="object 10"/>
            <p:cNvSpPr/>
            <p:nvPr/>
          </p:nvSpPr>
          <p:spPr>
            <a:xfrm>
              <a:off x="2814828" y="555586"/>
              <a:ext cx="43180" cy="378460"/>
            </a:xfrm>
            <a:custGeom>
              <a:avLst/>
              <a:gdLst/>
              <a:ahLst/>
              <a:cxnLst/>
              <a:rect l="l" t="t" r="r" b="b"/>
              <a:pathLst>
                <a:path w="43180" h="378459">
                  <a:moveTo>
                    <a:pt x="43053" y="0"/>
                  </a:moveTo>
                  <a:lnTo>
                    <a:pt x="0" y="0"/>
                  </a:lnTo>
                  <a:lnTo>
                    <a:pt x="0" y="377952"/>
                  </a:lnTo>
                  <a:lnTo>
                    <a:pt x="21717" y="377952"/>
                  </a:lnTo>
                  <a:lnTo>
                    <a:pt x="43053" y="377952"/>
                  </a:lnTo>
                  <a:lnTo>
                    <a:pt x="43053" y="0"/>
                  </a:lnTo>
                  <a:close/>
                </a:path>
              </a:pathLst>
            </a:custGeom>
            <a:solidFill>
              <a:srgbClr val="FF6600"/>
            </a:solidFill>
          </p:spPr>
          <p:txBody>
            <a:bodyPr wrap="square" lIns="0" tIns="0" rIns="0" bIns="0" rtlCol="0"/>
            <a:lstStyle/>
            <a:p>
              <a:endParaRPr sz="2855"/>
            </a:p>
          </p:txBody>
        </p:sp>
        <p:sp>
          <p:nvSpPr>
            <p:cNvPr id="11" name="object 11"/>
            <p:cNvSpPr/>
            <p:nvPr/>
          </p:nvSpPr>
          <p:spPr>
            <a:xfrm>
              <a:off x="2814828" y="555586"/>
              <a:ext cx="43180" cy="378460"/>
            </a:xfrm>
            <a:custGeom>
              <a:avLst/>
              <a:gdLst/>
              <a:ahLst/>
              <a:cxnLst/>
              <a:rect l="l" t="t" r="r" b="b"/>
              <a:pathLst>
                <a:path w="43180" h="378459">
                  <a:moveTo>
                    <a:pt x="21717" y="377952"/>
                  </a:moveTo>
                  <a:lnTo>
                    <a:pt x="0" y="377952"/>
                  </a:lnTo>
                  <a:lnTo>
                    <a:pt x="0" y="0"/>
                  </a:lnTo>
                  <a:lnTo>
                    <a:pt x="43053" y="0"/>
                  </a:lnTo>
                  <a:lnTo>
                    <a:pt x="43053" y="377952"/>
                  </a:lnTo>
                  <a:lnTo>
                    <a:pt x="21717" y="377952"/>
                  </a:lnTo>
                  <a:close/>
                </a:path>
              </a:pathLst>
            </a:custGeom>
            <a:ln w="3175">
              <a:solidFill>
                <a:srgbClr val="3364A3"/>
              </a:solidFill>
            </a:ln>
          </p:spPr>
          <p:txBody>
            <a:bodyPr wrap="square" lIns="0" tIns="0" rIns="0" bIns="0" rtlCol="0"/>
            <a:lstStyle/>
            <a:p>
              <a:endParaRPr sz="2855"/>
            </a:p>
          </p:txBody>
        </p:sp>
        <p:sp>
          <p:nvSpPr>
            <p:cNvPr id="12" name="object 12"/>
            <p:cNvSpPr/>
            <p:nvPr/>
          </p:nvSpPr>
          <p:spPr>
            <a:xfrm>
              <a:off x="2739009" y="739228"/>
              <a:ext cx="43815" cy="334645"/>
            </a:xfrm>
            <a:custGeom>
              <a:avLst/>
              <a:gdLst/>
              <a:ahLst/>
              <a:cxnLst/>
              <a:rect l="l" t="t" r="r" b="b"/>
              <a:pathLst>
                <a:path w="43814" h="334644">
                  <a:moveTo>
                    <a:pt x="43434" y="0"/>
                  </a:moveTo>
                  <a:lnTo>
                    <a:pt x="0" y="0"/>
                  </a:lnTo>
                  <a:lnTo>
                    <a:pt x="0" y="334518"/>
                  </a:lnTo>
                  <a:lnTo>
                    <a:pt x="21717" y="334518"/>
                  </a:lnTo>
                  <a:lnTo>
                    <a:pt x="43434" y="334518"/>
                  </a:lnTo>
                  <a:lnTo>
                    <a:pt x="43434" y="0"/>
                  </a:lnTo>
                  <a:close/>
                </a:path>
              </a:pathLst>
            </a:custGeom>
            <a:solidFill>
              <a:srgbClr val="FFCC00"/>
            </a:solidFill>
          </p:spPr>
          <p:txBody>
            <a:bodyPr wrap="square" lIns="0" tIns="0" rIns="0" bIns="0" rtlCol="0"/>
            <a:lstStyle/>
            <a:p>
              <a:endParaRPr sz="2855"/>
            </a:p>
          </p:txBody>
        </p:sp>
        <p:sp>
          <p:nvSpPr>
            <p:cNvPr id="13" name="object 13"/>
            <p:cNvSpPr/>
            <p:nvPr/>
          </p:nvSpPr>
          <p:spPr>
            <a:xfrm>
              <a:off x="2739009" y="739228"/>
              <a:ext cx="43815" cy="334645"/>
            </a:xfrm>
            <a:custGeom>
              <a:avLst/>
              <a:gdLst/>
              <a:ahLst/>
              <a:cxnLst/>
              <a:rect l="l" t="t" r="r" b="b"/>
              <a:pathLst>
                <a:path w="43814" h="334644">
                  <a:moveTo>
                    <a:pt x="21717" y="334518"/>
                  </a:moveTo>
                  <a:lnTo>
                    <a:pt x="0" y="334518"/>
                  </a:lnTo>
                  <a:lnTo>
                    <a:pt x="0" y="0"/>
                  </a:lnTo>
                  <a:lnTo>
                    <a:pt x="43434" y="0"/>
                  </a:lnTo>
                  <a:lnTo>
                    <a:pt x="43434" y="334518"/>
                  </a:lnTo>
                  <a:lnTo>
                    <a:pt x="21717" y="334518"/>
                  </a:lnTo>
                  <a:close/>
                </a:path>
              </a:pathLst>
            </a:custGeom>
            <a:ln w="3175">
              <a:solidFill>
                <a:srgbClr val="3364A3"/>
              </a:solidFill>
            </a:ln>
          </p:spPr>
          <p:txBody>
            <a:bodyPr wrap="square" lIns="0" tIns="0" rIns="0" bIns="0" rtlCol="0"/>
            <a:lstStyle/>
            <a:p>
              <a:endParaRPr sz="2855"/>
            </a:p>
          </p:txBody>
        </p:sp>
        <p:sp>
          <p:nvSpPr>
            <p:cNvPr id="14" name="object 14"/>
            <p:cNvSpPr/>
            <p:nvPr/>
          </p:nvSpPr>
          <p:spPr>
            <a:xfrm>
              <a:off x="2652902" y="911821"/>
              <a:ext cx="43180" cy="313690"/>
            </a:xfrm>
            <a:custGeom>
              <a:avLst/>
              <a:gdLst/>
              <a:ahLst/>
              <a:cxnLst/>
              <a:rect l="l" t="t" r="r" b="b"/>
              <a:pathLst>
                <a:path w="43180" h="313690">
                  <a:moveTo>
                    <a:pt x="43053" y="0"/>
                  </a:moveTo>
                  <a:lnTo>
                    <a:pt x="0" y="0"/>
                  </a:lnTo>
                  <a:lnTo>
                    <a:pt x="0" y="313182"/>
                  </a:lnTo>
                  <a:lnTo>
                    <a:pt x="21336" y="313182"/>
                  </a:lnTo>
                  <a:lnTo>
                    <a:pt x="43053" y="313182"/>
                  </a:lnTo>
                  <a:lnTo>
                    <a:pt x="43053" y="0"/>
                  </a:lnTo>
                  <a:close/>
                </a:path>
              </a:pathLst>
            </a:custGeom>
            <a:solidFill>
              <a:srgbClr val="FFC399"/>
            </a:solidFill>
          </p:spPr>
          <p:txBody>
            <a:bodyPr wrap="square" lIns="0" tIns="0" rIns="0" bIns="0" rtlCol="0"/>
            <a:lstStyle/>
            <a:p>
              <a:endParaRPr sz="2855"/>
            </a:p>
          </p:txBody>
        </p:sp>
        <p:sp>
          <p:nvSpPr>
            <p:cNvPr id="15" name="object 15"/>
            <p:cNvSpPr/>
            <p:nvPr/>
          </p:nvSpPr>
          <p:spPr>
            <a:xfrm>
              <a:off x="2652902" y="911821"/>
              <a:ext cx="43180" cy="313690"/>
            </a:xfrm>
            <a:custGeom>
              <a:avLst/>
              <a:gdLst/>
              <a:ahLst/>
              <a:cxnLst/>
              <a:rect l="l" t="t" r="r" b="b"/>
              <a:pathLst>
                <a:path w="43180" h="313690">
                  <a:moveTo>
                    <a:pt x="21336" y="313182"/>
                  </a:moveTo>
                  <a:lnTo>
                    <a:pt x="0" y="313182"/>
                  </a:lnTo>
                  <a:lnTo>
                    <a:pt x="0" y="0"/>
                  </a:lnTo>
                  <a:lnTo>
                    <a:pt x="43053" y="0"/>
                  </a:lnTo>
                  <a:lnTo>
                    <a:pt x="43053" y="313182"/>
                  </a:lnTo>
                  <a:lnTo>
                    <a:pt x="21336" y="313182"/>
                  </a:lnTo>
                  <a:close/>
                </a:path>
              </a:pathLst>
            </a:custGeom>
            <a:ln w="3175">
              <a:solidFill>
                <a:srgbClr val="3364A3"/>
              </a:solidFill>
            </a:ln>
          </p:spPr>
          <p:txBody>
            <a:bodyPr wrap="square" lIns="0" tIns="0" rIns="0" bIns="0" rtlCol="0"/>
            <a:lstStyle/>
            <a:p>
              <a:endParaRPr sz="2855"/>
            </a:p>
          </p:txBody>
        </p:sp>
        <p:sp>
          <p:nvSpPr>
            <p:cNvPr id="16" name="object 16"/>
            <p:cNvSpPr/>
            <p:nvPr/>
          </p:nvSpPr>
          <p:spPr>
            <a:xfrm>
              <a:off x="2566416" y="1030693"/>
              <a:ext cx="43180" cy="323850"/>
            </a:xfrm>
            <a:custGeom>
              <a:avLst/>
              <a:gdLst/>
              <a:ahLst/>
              <a:cxnLst/>
              <a:rect l="l" t="t" r="r" b="b"/>
              <a:pathLst>
                <a:path w="43180" h="323850">
                  <a:moveTo>
                    <a:pt x="43053" y="0"/>
                  </a:moveTo>
                  <a:lnTo>
                    <a:pt x="0" y="0"/>
                  </a:lnTo>
                  <a:lnTo>
                    <a:pt x="0" y="323850"/>
                  </a:lnTo>
                  <a:lnTo>
                    <a:pt x="21717" y="323850"/>
                  </a:lnTo>
                  <a:lnTo>
                    <a:pt x="43053" y="323850"/>
                  </a:lnTo>
                  <a:lnTo>
                    <a:pt x="43053" y="0"/>
                  </a:lnTo>
                  <a:close/>
                </a:path>
              </a:pathLst>
            </a:custGeom>
            <a:solidFill>
              <a:srgbClr val="009933"/>
            </a:solidFill>
          </p:spPr>
          <p:txBody>
            <a:bodyPr wrap="square" lIns="0" tIns="0" rIns="0" bIns="0" rtlCol="0"/>
            <a:lstStyle/>
            <a:p>
              <a:endParaRPr sz="2855"/>
            </a:p>
          </p:txBody>
        </p:sp>
        <p:sp>
          <p:nvSpPr>
            <p:cNvPr id="17" name="object 17"/>
            <p:cNvSpPr/>
            <p:nvPr/>
          </p:nvSpPr>
          <p:spPr>
            <a:xfrm>
              <a:off x="2566416" y="1030693"/>
              <a:ext cx="43180" cy="323850"/>
            </a:xfrm>
            <a:custGeom>
              <a:avLst/>
              <a:gdLst/>
              <a:ahLst/>
              <a:cxnLst/>
              <a:rect l="l" t="t" r="r" b="b"/>
              <a:pathLst>
                <a:path w="43180" h="323850">
                  <a:moveTo>
                    <a:pt x="21717" y="323850"/>
                  </a:moveTo>
                  <a:lnTo>
                    <a:pt x="0" y="323850"/>
                  </a:lnTo>
                  <a:lnTo>
                    <a:pt x="0" y="0"/>
                  </a:lnTo>
                  <a:lnTo>
                    <a:pt x="43053" y="0"/>
                  </a:lnTo>
                  <a:lnTo>
                    <a:pt x="43053" y="323850"/>
                  </a:lnTo>
                  <a:lnTo>
                    <a:pt x="21717" y="323850"/>
                  </a:lnTo>
                  <a:close/>
                </a:path>
              </a:pathLst>
            </a:custGeom>
            <a:ln w="3175">
              <a:solidFill>
                <a:srgbClr val="3364A3"/>
              </a:solidFill>
            </a:ln>
          </p:spPr>
          <p:txBody>
            <a:bodyPr wrap="square" lIns="0" tIns="0" rIns="0" bIns="0" rtlCol="0"/>
            <a:lstStyle/>
            <a:p>
              <a:endParaRPr sz="2855"/>
            </a:p>
          </p:txBody>
        </p:sp>
        <p:sp>
          <p:nvSpPr>
            <p:cNvPr id="18" name="object 18"/>
            <p:cNvSpPr/>
            <p:nvPr/>
          </p:nvSpPr>
          <p:spPr>
            <a:xfrm>
              <a:off x="2490597" y="1214335"/>
              <a:ext cx="43815" cy="281305"/>
            </a:xfrm>
            <a:custGeom>
              <a:avLst/>
              <a:gdLst/>
              <a:ahLst/>
              <a:cxnLst/>
              <a:rect l="l" t="t" r="r" b="b"/>
              <a:pathLst>
                <a:path w="43814" h="281305">
                  <a:moveTo>
                    <a:pt x="43434" y="0"/>
                  </a:moveTo>
                  <a:lnTo>
                    <a:pt x="0" y="0"/>
                  </a:lnTo>
                  <a:lnTo>
                    <a:pt x="0" y="280797"/>
                  </a:lnTo>
                  <a:lnTo>
                    <a:pt x="21717" y="280797"/>
                  </a:lnTo>
                  <a:lnTo>
                    <a:pt x="43434" y="280797"/>
                  </a:lnTo>
                  <a:lnTo>
                    <a:pt x="43434" y="0"/>
                  </a:lnTo>
                  <a:close/>
                </a:path>
              </a:pathLst>
            </a:custGeom>
            <a:solidFill>
              <a:srgbClr val="00CC33"/>
            </a:solidFill>
          </p:spPr>
          <p:txBody>
            <a:bodyPr wrap="square" lIns="0" tIns="0" rIns="0" bIns="0" rtlCol="0"/>
            <a:lstStyle/>
            <a:p>
              <a:endParaRPr sz="2855"/>
            </a:p>
          </p:txBody>
        </p:sp>
        <p:sp>
          <p:nvSpPr>
            <p:cNvPr id="19" name="object 19"/>
            <p:cNvSpPr/>
            <p:nvPr/>
          </p:nvSpPr>
          <p:spPr>
            <a:xfrm>
              <a:off x="2490597" y="1214335"/>
              <a:ext cx="43815" cy="281305"/>
            </a:xfrm>
            <a:custGeom>
              <a:avLst/>
              <a:gdLst/>
              <a:ahLst/>
              <a:cxnLst/>
              <a:rect l="l" t="t" r="r" b="b"/>
              <a:pathLst>
                <a:path w="43814" h="281305">
                  <a:moveTo>
                    <a:pt x="21717" y="280797"/>
                  </a:moveTo>
                  <a:lnTo>
                    <a:pt x="0" y="280797"/>
                  </a:lnTo>
                  <a:lnTo>
                    <a:pt x="0" y="0"/>
                  </a:lnTo>
                  <a:lnTo>
                    <a:pt x="43434" y="0"/>
                  </a:lnTo>
                  <a:lnTo>
                    <a:pt x="43434" y="280797"/>
                  </a:lnTo>
                  <a:lnTo>
                    <a:pt x="21717" y="280797"/>
                  </a:lnTo>
                  <a:close/>
                </a:path>
              </a:pathLst>
            </a:custGeom>
            <a:ln w="3175">
              <a:solidFill>
                <a:srgbClr val="3364A3"/>
              </a:solidFill>
            </a:ln>
          </p:spPr>
          <p:txBody>
            <a:bodyPr wrap="square" lIns="0" tIns="0" rIns="0" bIns="0" rtlCol="0"/>
            <a:lstStyle/>
            <a:p>
              <a:endParaRPr sz="2855"/>
            </a:p>
          </p:txBody>
        </p:sp>
        <p:sp>
          <p:nvSpPr>
            <p:cNvPr id="20" name="object 20"/>
            <p:cNvSpPr/>
            <p:nvPr/>
          </p:nvSpPr>
          <p:spPr>
            <a:xfrm>
              <a:off x="2404491" y="1386928"/>
              <a:ext cx="43180" cy="227329"/>
            </a:xfrm>
            <a:custGeom>
              <a:avLst/>
              <a:gdLst/>
              <a:ahLst/>
              <a:cxnLst/>
              <a:rect l="l" t="t" r="r" b="b"/>
              <a:pathLst>
                <a:path w="43180" h="227330">
                  <a:moveTo>
                    <a:pt x="43053" y="0"/>
                  </a:moveTo>
                  <a:lnTo>
                    <a:pt x="0" y="0"/>
                  </a:lnTo>
                  <a:lnTo>
                    <a:pt x="0" y="227076"/>
                  </a:lnTo>
                  <a:lnTo>
                    <a:pt x="21336" y="227076"/>
                  </a:lnTo>
                  <a:lnTo>
                    <a:pt x="43053" y="227076"/>
                  </a:lnTo>
                  <a:lnTo>
                    <a:pt x="43053" y="0"/>
                  </a:lnTo>
                  <a:close/>
                </a:path>
              </a:pathLst>
            </a:custGeom>
            <a:solidFill>
              <a:srgbClr val="99FF33"/>
            </a:solidFill>
          </p:spPr>
          <p:txBody>
            <a:bodyPr wrap="square" lIns="0" tIns="0" rIns="0" bIns="0" rtlCol="0"/>
            <a:lstStyle/>
            <a:p>
              <a:endParaRPr sz="2855"/>
            </a:p>
          </p:txBody>
        </p:sp>
        <p:sp>
          <p:nvSpPr>
            <p:cNvPr id="21" name="object 21"/>
            <p:cNvSpPr/>
            <p:nvPr/>
          </p:nvSpPr>
          <p:spPr>
            <a:xfrm>
              <a:off x="2404491" y="1386928"/>
              <a:ext cx="43180" cy="227329"/>
            </a:xfrm>
            <a:custGeom>
              <a:avLst/>
              <a:gdLst/>
              <a:ahLst/>
              <a:cxnLst/>
              <a:rect l="l" t="t" r="r" b="b"/>
              <a:pathLst>
                <a:path w="43180" h="227330">
                  <a:moveTo>
                    <a:pt x="21336" y="227076"/>
                  </a:moveTo>
                  <a:lnTo>
                    <a:pt x="0" y="227076"/>
                  </a:lnTo>
                  <a:lnTo>
                    <a:pt x="0" y="0"/>
                  </a:lnTo>
                  <a:lnTo>
                    <a:pt x="43053" y="0"/>
                  </a:lnTo>
                  <a:lnTo>
                    <a:pt x="43053" y="227076"/>
                  </a:lnTo>
                  <a:lnTo>
                    <a:pt x="21336" y="227076"/>
                  </a:lnTo>
                  <a:close/>
                </a:path>
              </a:pathLst>
            </a:custGeom>
            <a:ln w="3175">
              <a:solidFill>
                <a:srgbClr val="3364A3"/>
              </a:solidFill>
            </a:ln>
          </p:spPr>
          <p:txBody>
            <a:bodyPr wrap="square" lIns="0" tIns="0" rIns="0" bIns="0" rtlCol="0"/>
            <a:lstStyle/>
            <a:p>
              <a:endParaRPr sz="2855"/>
            </a:p>
          </p:txBody>
        </p:sp>
        <p:sp>
          <p:nvSpPr>
            <p:cNvPr id="22" name="object 22"/>
            <p:cNvSpPr/>
            <p:nvPr/>
          </p:nvSpPr>
          <p:spPr>
            <a:xfrm>
              <a:off x="2037207" y="1041361"/>
              <a:ext cx="454025" cy="108585"/>
            </a:xfrm>
            <a:custGeom>
              <a:avLst/>
              <a:gdLst/>
              <a:ahLst/>
              <a:cxnLst/>
              <a:rect l="l" t="t" r="r" b="b"/>
              <a:pathLst>
                <a:path w="454025" h="108584">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23" name="object 23"/>
            <p:cNvSpPr/>
            <p:nvPr/>
          </p:nvSpPr>
          <p:spPr>
            <a:xfrm>
              <a:off x="2037207" y="1041361"/>
              <a:ext cx="454025" cy="108585"/>
            </a:xfrm>
            <a:custGeom>
              <a:avLst/>
              <a:gdLst/>
              <a:ahLst/>
              <a:cxnLst/>
              <a:rect l="l" t="t" r="r" b="b"/>
              <a:pathLst>
                <a:path w="454025" h="108584">
                  <a:moveTo>
                    <a:pt x="0" y="27051"/>
                  </a:moveTo>
                  <a:lnTo>
                    <a:pt x="340233" y="27051"/>
                  </a:lnTo>
                  <a:lnTo>
                    <a:pt x="340233" y="0"/>
                  </a:lnTo>
                  <a:lnTo>
                    <a:pt x="453771" y="54102"/>
                  </a:lnTo>
                  <a:lnTo>
                    <a:pt x="340233" y="108204"/>
                  </a:lnTo>
                  <a:lnTo>
                    <a:pt x="340233" y="81153"/>
                  </a:lnTo>
                  <a:lnTo>
                    <a:pt x="0" y="81153"/>
                  </a:lnTo>
                  <a:lnTo>
                    <a:pt x="0" y="27051"/>
                  </a:lnTo>
                  <a:close/>
                </a:path>
                <a:path w="454025" h="108584">
                  <a:moveTo>
                    <a:pt x="0" y="0"/>
                  </a:moveTo>
                  <a:lnTo>
                    <a:pt x="0" y="0"/>
                  </a:lnTo>
                </a:path>
                <a:path w="454025" h="108584">
                  <a:moveTo>
                    <a:pt x="453771" y="108204"/>
                  </a:moveTo>
                  <a:lnTo>
                    <a:pt x="453771" y="108204"/>
                  </a:lnTo>
                </a:path>
              </a:pathLst>
            </a:custGeom>
            <a:ln w="3175">
              <a:solidFill>
                <a:srgbClr val="3364A3"/>
              </a:solidFill>
            </a:ln>
          </p:spPr>
          <p:txBody>
            <a:bodyPr wrap="square" lIns="0" tIns="0" rIns="0" bIns="0" rtlCol="0"/>
            <a:lstStyle/>
            <a:p>
              <a:endParaRPr sz="2855"/>
            </a:p>
          </p:txBody>
        </p:sp>
      </p:grpSp>
      <p:sp>
        <p:nvSpPr>
          <p:cNvPr id="24" name="object 24"/>
          <p:cNvSpPr txBox="1"/>
          <p:nvPr/>
        </p:nvSpPr>
        <p:spPr>
          <a:xfrm>
            <a:off x="2637596" y="1684328"/>
            <a:ext cx="894658" cy="396686"/>
          </a:xfrm>
          <a:prstGeom prst="rect">
            <a:avLst/>
          </a:prstGeom>
        </p:spPr>
        <p:txBody>
          <a:bodyPr vert="horz" wrap="square" lIns="0" tIns="37250" rIns="0" bIns="0" rtlCol="0">
            <a:spAutoFit/>
          </a:bodyPr>
          <a:lstStyle/>
          <a:p>
            <a:pPr marL="193301" marR="8053" indent="-174173">
              <a:lnSpc>
                <a:spcPts val="1378"/>
              </a:lnSpc>
              <a:spcBef>
                <a:spcPts val="293"/>
              </a:spcBef>
            </a:pPr>
            <a:r>
              <a:rPr sz="1269" spc="24" dirty="0">
                <a:latin typeface="Arial MT"/>
                <a:cs typeface="Arial MT"/>
              </a:rPr>
              <a:t>Un</a:t>
            </a:r>
            <a:r>
              <a:rPr sz="1269" dirty="0">
                <a:latin typeface="Arial MT"/>
                <a:cs typeface="Arial MT"/>
              </a:rPr>
              <a:t>l</a:t>
            </a:r>
            <a:r>
              <a:rPr sz="1269" spc="24" dirty="0">
                <a:latin typeface="Arial MT"/>
                <a:cs typeface="Arial MT"/>
              </a:rPr>
              <a:t>abe</a:t>
            </a:r>
            <a:r>
              <a:rPr sz="1269" dirty="0">
                <a:latin typeface="Arial MT"/>
                <a:cs typeface="Arial MT"/>
              </a:rPr>
              <a:t>l</a:t>
            </a:r>
            <a:r>
              <a:rPr sz="1269" spc="16" dirty="0">
                <a:latin typeface="Arial MT"/>
                <a:cs typeface="Arial MT"/>
              </a:rPr>
              <a:t>ed  Data</a:t>
            </a:r>
            <a:endParaRPr sz="1269">
              <a:latin typeface="Arial MT"/>
              <a:cs typeface="Arial MT"/>
            </a:endParaRPr>
          </a:p>
        </p:txBody>
      </p:sp>
      <p:sp>
        <p:nvSpPr>
          <p:cNvPr id="25" name="object 25"/>
          <p:cNvSpPr txBox="1"/>
          <p:nvPr/>
        </p:nvSpPr>
        <p:spPr>
          <a:xfrm>
            <a:off x="4794492" y="2645056"/>
            <a:ext cx="557275" cy="150485"/>
          </a:xfrm>
          <a:prstGeom prst="rect">
            <a:avLst/>
          </a:prstGeom>
        </p:spPr>
        <p:txBody>
          <a:bodyPr vert="horz" wrap="square" lIns="0" tIns="28189" rIns="0" bIns="0" rtlCol="0">
            <a:spAutoFit/>
          </a:bodyPr>
          <a:lstStyle/>
          <a:p>
            <a:pPr marL="20136" marR="8053" indent="30203">
              <a:spcBef>
                <a:spcPts val="222"/>
              </a:spcBef>
            </a:pPr>
            <a:r>
              <a:rPr sz="793" spc="8" dirty="0">
                <a:latin typeface="Arial MT"/>
                <a:cs typeface="Arial MT"/>
              </a:rPr>
              <a:t>“</a:t>
            </a:r>
            <a:r>
              <a:rPr sz="793" spc="32" dirty="0">
                <a:latin typeface="Arial MT"/>
                <a:cs typeface="Arial MT"/>
              </a:rPr>
              <a:t>F</a:t>
            </a:r>
            <a:r>
              <a:rPr sz="793" spc="16" dirty="0">
                <a:latin typeface="Arial MT"/>
                <a:cs typeface="Arial MT"/>
              </a:rPr>
              <a:t>eature</a:t>
            </a:r>
            <a:r>
              <a:rPr lang="en-US" sz="793" spc="16" dirty="0">
                <a:latin typeface="Arial MT"/>
                <a:cs typeface="Arial MT"/>
              </a:rPr>
              <a:t>s</a:t>
            </a:r>
            <a:r>
              <a:rPr sz="793" spc="16" dirty="0">
                <a:latin typeface="Arial MT"/>
                <a:cs typeface="Arial MT"/>
              </a:rPr>
              <a:t>”</a:t>
            </a:r>
            <a:endParaRPr sz="793" dirty="0">
              <a:latin typeface="Arial MT"/>
              <a:cs typeface="Arial MT"/>
            </a:endParaRPr>
          </a:p>
        </p:txBody>
      </p:sp>
      <p:grpSp>
        <p:nvGrpSpPr>
          <p:cNvPr id="26" name="object 26"/>
          <p:cNvGrpSpPr/>
          <p:nvPr/>
        </p:nvGrpSpPr>
        <p:grpSpPr>
          <a:xfrm>
            <a:off x="4754817" y="2508093"/>
            <a:ext cx="720040" cy="171198"/>
            <a:chOff x="2037207" y="1041742"/>
            <a:chExt cx="454025" cy="107950"/>
          </a:xfrm>
        </p:grpSpPr>
        <p:sp>
          <p:nvSpPr>
            <p:cNvPr id="27" name="object 27"/>
            <p:cNvSpPr/>
            <p:nvPr/>
          </p:nvSpPr>
          <p:spPr>
            <a:xfrm>
              <a:off x="2037207" y="1041742"/>
              <a:ext cx="454025" cy="107950"/>
            </a:xfrm>
            <a:custGeom>
              <a:avLst/>
              <a:gdLst/>
              <a:ahLst/>
              <a:cxnLst/>
              <a:rect l="l" t="t" r="r" b="b"/>
              <a:pathLst>
                <a:path w="454025" h="107950">
                  <a:moveTo>
                    <a:pt x="340233" y="0"/>
                  </a:moveTo>
                  <a:lnTo>
                    <a:pt x="340233" y="26670"/>
                  </a:lnTo>
                  <a:lnTo>
                    <a:pt x="0" y="26670"/>
                  </a:lnTo>
                  <a:lnTo>
                    <a:pt x="0" y="80772"/>
                  </a:lnTo>
                  <a:lnTo>
                    <a:pt x="340233" y="80772"/>
                  </a:lnTo>
                  <a:lnTo>
                    <a:pt x="340233" y="107823"/>
                  </a:lnTo>
                  <a:lnTo>
                    <a:pt x="453771" y="53721"/>
                  </a:lnTo>
                  <a:lnTo>
                    <a:pt x="340233" y="0"/>
                  </a:lnTo>
                  <a:close/>
                </a:path>
              </a:pathLst>
            </a:custGeom>
            <a:solidFill>
              <a:srgbClr val="719ECE"/>
            </a:solidFill>
          </p:spPr>
          <p:txBody>
            <a:bodyPr wrap="square" lIns="0" tIns="0" rIns="0" bIns="0" rtlCol="0"/>
            <a:lstStyle/>
            <a:p>
              <a:endParaRPr sz="2855"/>
            </a:p>
          </p:txBody>
        </p:sp>
        <p:sp>
          <p:nvSpPr>
            <p:cNvPr id="28" name="object 28"/>
            <p:cNvSpPr/>
            <p:nvPr/>
          </p:nvSpPr>
          <p:spPr>
            <a:xfrm>
              <a:off x="2037207" y="1041742"/>
              <a:ext cx="454025" cy="107950"/>
            </a:xfrm>
            <a:custGeom>
              <a:avLst/>
              <a:gdLst/>
              <a:ahLst/>
              <a:cxnLst/>
              <a:rect l="l" t="t" r="r" b="b"/>
              <a:pathLst>
                <a:path w="454025" h="107950">
                  <a:moveTo>
                    <a:pt x="0" y="26670"/>
                  </a:moveTo>
                  <a:lnTo>
                    <a:pt x="340233" y="26670"/>
                  </a:lnTo>
                  <a:lnTo>
                    <a:pt x="340233" y="0"/>
                  </a:lnTo>
                  <a:lnTo>
                    <a:pt x="453771" y="53721"/>
                  </a:lnTo>
                  <a:lnTo>
                    <a:pt x="340233" y="107823"/>
                  </a:lnTo>
                  <a:lnTo>
                    <a:pt x="340233" y="80772"/>
                  </a:lnTo>
                  <a:lnTo>
                    <a:pt x="0" y="80772"/>
                  </a:lnTo>
                  <a:lnTo>
                    <a:pt x="0" y="26670"/>
                  </a:lnTo>
                  <a:close/>
                </a:path>
                <a:path w="454025" h="107950">
                  <a:moveTo>
                    <a:pt x="0" y="0"/>
                  </a:moveTo>
                  <a:lnTo>
                    <a:pt x="0" y="0"/>
                  </a:lnTo>
                </a:path>
                <a:path w="454025" h="107950">
                  <a:moveTo>
                    <a:pt x="453771" y="107823"/>
                  </a:moveTo>
                  <a:lnTo>
                    <a:pt x="453771" y="107823"/>
                  </a:lnTo>
                </a:path>
              </a:pathLst>
            </a:custGeom>
            <a:ln w="3175">
              <a:solidFill>
                <a:srgbClr val="3364A3"/>
              </a:solidFill>
            </a:ln>
          </p:spPr>
          <p:txBody>
            <a:bodyPr wrap="square" lIns="0" tIns="0" rIns="0" bIns="0" rtlCol="0"/>
            <a:lstStyle/>
            <a:p>
              <a:endParaRPr sz="2855"/>
            </a:p>
          </p:txBody>
        </p:sp>
      </p:grpSp>
      <p:grpSp>
        <p:nvGrpSpPr>
          <p:cNvPr id="34" name="object 34"/>
          <p:cNvGrpSpPr/>
          <p:nvPr/>
        </p:nvGrpSpPr>
        <p:grpSpPr>
          <a:xfrm>
            <a:off x="7491465" y="3717597"/>
            <a:ext cx="1929047" cy="2350120"/>
            <a:chOff x="3763992" y="1288347"/>
            <a:chExt cx="1216371" cy="1481881"/>
          </a:xfrm>
        </p:grpSpPr>
        <p:sp>
          <p:nvSpPr>
            <p:cNvPr id="35" name="object 35"/>
            <p:cNvSpPr/>
            <p:nvPr/>
          </p:nvSpPr>
          <p:spPr>
            <a:xfrm>
              <a:off x="3763992" y="1288347"/>
              <a:ext cx="203200" cy="508634"/>
            </a:xfrm>
            <a:custGeom>
              <a:avLst/>
              <a:gdLst/>
              <a:ahLst/>
              <a:cxnLst/>
              <a:rect l="l" t="t" r="r" b="b"/>
              <a:pathLst>
                <a:path w="203200" h="508635">
                  <a:moveTo>
                    <a:pt x="0" y="379476"/>
                  </a:moveTo>
                  <a:lnTo>
                    <a:pt x="99441" y="508254"/>
                  </a:lnTo>
                  <a:lnTo>
                    <a:pt x="203073" y="382905"/>
                  </a:lnTo>
                  <a:lnTo>
                    <a:pt x="152400" y="382143"/>
                  </a:lnTo>
                  <a:lnTo>
                    <a:pt x="152430" y="380238"/>
                  </a:lnTo>
                  <a:lnTo>
                    <a:pt x="50673" y="380238"/>
                  </a:lnTo>
                  <a:lnTo>
                    <a:pt x="0" y="379476"/>
                  </a:lnTo>
                  <a:close/>
                </a:path>
                <a:path w="203200" h="508635">
                  <a:moveTo>
                    <a:pt x="57150" y="0"/>
                  </a:moveTo>
                  <a:lnTo>
                    <a:pt x="50673" y="380238"/>
                  </a:lnTo>
                  <a:lnTo>
                    <a:pt x="152430" y="380238"/>
                  </a:lnTo>
                  <a:lnTo>
                    <a:pt x="158496" y="1905"/>
                  </a:lnTo>
                  <a:lnTo>
                    <a:pt x="57150" y="0"/>
                  </a:lnTo>
                  <a:close/>
                </a:path>
              </a:pathLst>
            </a:custGeom>
            <a:solidFill>
              <a:srgbClr val="719ECE"/>
            </a:solidFill>
          </p:spPr>
          <p:txBody>
            <a:bodyPr wrap="square" lIns="0" tIns="0" rIns="0" bIns="0" rtlCol="0"/>
            <a:lstStyle/>
            <a:p>
              <a:endParaRPr sz="2855"/>
            </a:p>
          </p:txBody>
        </p:sp>
        <p:pic>
          <p:nvPicPr>
            <p:cNvPr id="37" name="object 37"/>
            <p:cNvPicPr/>
            <p:nvPr/>
          </p:nvPicPr>
          <p:blipFill>
            <a:blip r:embed="rId2" cstate="print"/>
            <a:stretch>
              <a:fillRect/>
            </a:stretch>
          </p:blipFill>
          <p:spPr>
            <a:xfrm>
              <a:off x="4473702" y="2052154"/>
              <a:ext cx="425196" cy="325754"/>
            </a:xfrm>
            <a:prstGeom prst="rect">
              <a:avLst/>
            </a:prstGeom>
          </p:spPr>
        </p:pic>
        <p:pic>
          <p:nvPicPr>
            <p:cNvPr id="38" name="object 38"/>
            <p:cNvPicPr/>
            <p:nvPr/>
          </p:nvPicPr>
          <p:blipFill>
            <a:blip r:embed="rId3" cstate="print"/>
            <a:stretch>
              <a:fillRect/>
            </a:stretch>
          </p:blipFill>
          <p:spPr>
            <a:xfrm>
              <a:off x="4245483" y="2178265"/>
              <a:ext cx="454913" cy="342519"/>
            </a:xfrm>
            <a:prstGeom prst="rect">
              <a:avLst/>
            </a:prstGeom>
          </p:spPr>
        </p:pic>
        <p:pic>
          <p:nvPicPr>
            <p:cNvPr id="39" name="object 39"/>
            <p:cNvPicPr/>
            <p:nvPr/>
          </p:nvPicPr>
          <p:blipFill>
            <a:blip r:embed="rId4" cstate="print"/>
            <a:stretch>
              <a:fillRect/>
            </a:stretch>
          </p:blipFill>
          <p:spPr>
            <a:xfrm>
              <a:off x="4052316" y="2287993"/>
              <a:ext cx="423290" cy="340994"/>
            </a:xfrm>
            <a:prstGeom prst="rect">
              <a:avLst/>
            </a:prstGeom>
          </p:spPr>
        </p:pic>
        <p:sp>
          <p:nvSpPr>
            <p:cNvPr id="40" name="object 40"/>
            <p:cNvSpPr/>
            <p:nvPr/>
          </p:nvSpPr>
          <p:spPr>
            <a:xfrm>
              <a:off x="3985319" y="1913613"/>
              <a:ext cx="995044" cy="856615"/>
            </a:xfrm>
            <a:custGeom>
              <a:avLst/>
              <a:gdLst/>
              <a:ahLst/>
              <a:cxnLst/>
              <a:rect l="l" t="t" r="r" b="b"/>
              <a:pathLst>
                <a:path w="995045" h="856614">
                  <a:moveTo>
                    <a:pt x="678930" y="0"/>
                  </a:moveTo>
                  <a:lnTo>
                    <a:pt x="634322" y="1123"/>
                  </a:lnTo>
                  <a:lnTo>
                    <a:pt x="588307" y="6250"/>
                  </a:lnTo>
                  <a:lnTo>
                    <a:pt x="541171" y="15384"/>
                  </a:lnTo>
                  <a:lnTo>
                    <a:pt x="493198" y="28533"/>
                  </a:lnTo>
                  <a:lnTo>
                    <a:pt x="444674" y="45702"/>
                  </a:lnTo>
                  <a:lnTo>
                    <a:pt x="395883" y="66898"/>
                  </a:lnTo>
                  <a:lnTo>
                    <a:pt x="347111" y="92128"/>
                  </a:lnTo>
                  <a:lnTo>
                    <a:pt x="298644" y="121396"/>
                  </a:lnTo>
                  <a:lnTo>
                    <a:pt x="252161" y="153668"/>
                  </a:lnTo>
                  <a:lnTo>
                    <a:pt x="209230" y="187873"/>
                  </a:lnTo>
                  <a:lnTo>
                    <a:pt x="169961" y="223747"/>
                  </a:lnTo>
                  <a:lnTo>
                    <a:pt x="134469" y="261026"/>
                  </a:lnTo>
                  <a:lnTo>
                    <a:pt x="102865" y="299446"/>
                  </a:lnTo>
                  <a:lnTo>
                    <a:pt x="75263" y="338742"/>
                  </a:lnTo>
                  <a:lnTo>
                    <a:pt x="51776" y="378651"/>
                  </a:lnTo>
                  <a:lnTo>
                    <a:pt x="32515" y="418909"/>
                  </a:lnTo>
                  <a:lnTo>
                    <a:pt x="17595" y="459252"/>
                  </a:lnTo>
                  <a:lnTo>
                    <a:pt x="7127" y="499415"/>
                  </a:lnTo>
                  <a:lnTo>
                    <a:pt x="1224" y="539136"/>
                  </a:lnTo>
                  <a:lnTo>
                    <a:pt x="0" y="578149"/>
                  </a:lnTo>
                  <a:lnTo>
                    <a:pt x="3566" y="616191"/>
                  </a:lnTo>
                  <a:lnTo>
                    <a:pt x="25521" y="688307"/>
                  </a:lnTo>
                  <a:lnTo>
                    <a:pt x="44136" y="721852"/>
                  </a:lnTo>
                  <a:lnTo>
                    <a:pt x="67221" y="752524"/>
                  </a:lnTo>
                  <a:lnTo>
                    <a:pt x="124171" y="802006"/>
                  </a:lnTo>
                  <a:lnTo>
                    <a:pt x="157466" y="820805"/>
                  </a:lnTo>
                  <a:lnTo>
                    <a:pt x="193593" y="835634"/>
                  </a:lnTo>
                  <a:lnTo>
                    <a:pt x="232269" y="846488"/>
                  </a:lnTo>
                  <a:lnTo>
                    <a:pt x="273207" y="853362"/>
                  </a:lnTo>
                  <a:lnTo>
                    <a:pt x="316122" y="856249"/>
                  </a:lnTo>
                  <a:lnTo>
                    <a:pt x="360730" y="855146"/>
                  </a:lnTo>
                  <a:lnTo>
                    <a:pt x="406745" y="850045"/>
                  </a:lnTo>
                  <a:lnTo>
                    <a:pt x="453881" y="840941"/>
                  </a:lnTo>
                  <a:lnTo>
                    <a:pt x="501854" y="827829"/>
                  </a:lnTo>
                  <a:lnTo>
                    <a:pt x="550378" y="810703"/>
                  </a:lnTo>
                  <a:lnTo>
                    <a:pt x="599169" y="789558"/>
                  </a:lnTo>
                  <a:lnTo>
                    <a:pt x="647941" y="764388"/>
                  </a:lnTo>
                  <a:lnTo>
                    <a:pt x="696408" y="735187"/>
                  </a:lnTo>
                  <a:lnTo>
                    <a:pt x="742886" y="702847"/>
                  </a:lnTo>
                  <a:lnTo>
                    <a:pt x="785807" y="668583"/>
                  </a:lnTo>
                  <a:lnTo>
                    <a:pt x="825058" y="632658"/>
                  </a:lnTo>
                  <a:lnTo>
                    <a:pt x="860530" y="595336"/>
                  </a:lnTo>
                  <a:lnTo>
                    <a:pt x="892110" y="556879"/>
                  </a:lnTo>
                  <a:lnTo>
                    <a:pt x="919688" y="517552"/>
                  </a:lnTo>
                  <a:lnTo>
                    <a:pt x="943153" y="477618"/>
                  </a:lnTo>
                  <a:lnTo>
                    <a:pt x="962394" y="437340"/>
                  </a:lnTo>
                  <a:lnTo>
                    <a:pt x="977299" y="396981"/>
                  </a:lnTo>
                  <a:lnTo>
                    <a:pt x="987758" y="356806"/>
                  </a:lnTo>
                  <a:lnTo>
                    <a:pt x="993659" y="317077"/>
                  </a:lnTo>
                  <a:lnTo>
                    <a:pt x="994892" y="278058"/>
                  </a:lnTo>
                  <a:lnTo>
                    <a:pt x="991345" y="240012"/>
                  </a:lnTo>
                  <a:lnTo>
                    <a:pt x="969468" y="167895"/>
                  </a:lnTo>
                  <a:lnTo>
                    <a:pt x="950916" y="134350"/>
                  </a:lnTo>
                  <a:lnTo>
                    <a:pt x="927831" y="103677"/>
                  </a:lnTo>
                  <a:lnTo>
                    <a:pt x="870881" y="54198"/>
                  </a:lnTo>
                  <a:lnTo>
                    <a:pt x="837586" y="35403"/>
                  </a:lnTo>
                  <a:lnTo>
                    <a:pt x="801459" y="20579"/>
                  </a:lnTo>
                  <a:lnTo>
                    <a:pt x="762783" y="9734"/>
                  </a:lnTo>
                  <a:lnTo>
                    <a:pt x="721845" y="2872"/>
                  </a:lnTo>
                  <a:lnTo>
                    <a:pt x="678930" y="0"/>
                  </a:lnTo>
                  <a:close/>
                </a:path>
              </a:pathLst>
            </a:custGeom>
            <a:solidFill>
              <a:srgbClr val="719ECE">
                <a:alpha val="23999"/>
              </a:srgbClr>
            </a:solidFill>
          </p:spPr>
          <p:txBody>
            <a:bodyPr wrap="square" lIns="0" tIns="0" rIns="0" bIns="0" rtlCol="0"/>
            <a:lstStyle/>
            <a:p>
              <a:endParaRPr sz="2855"/>
            </a:p>
          </p:txBody>
        </p:sp>
        <p:sp>
          <p:nvSpPr>
            <p:cNvPr id="41" name="object 41"/>
            <p:cNvSpPr/>
            <p:nvPr/>
          </p:nvSpPr>
          <p:spPr>
            <a:xfrm>
              <a:off x="3985319" y="1740877"/>
              <a:ext cx="995044" cy="1029335"/>
            </a:xfrm>
            <a:custGeom>
              <a:avLst/>
              <a:gdLst/>
              <a:ahLst/>
              <a:cxnLst/>
              <a:rect l="l" t="t" r="r" b="b"/>
              <a:pathLst>
                <a:path w="995045" h="1029335">
                  <a:moveTo>
                    <a:pt x="950916" y="307086"/>
                  </a:moveTo>
                  <a:lnTo>
                    <a:pt x="969468" y="340631"/>
                  </a:lnTo>
                  <a:lnTo>
                    <a:pt x="982907" y="375939"/>
                  </a:lnTo>
                  <a:lnTo>
                    <a:pt x="991345" y="412748"/>
                  </a:lnTo>
                  <a:lnTo>
                    <a:pt x="994892" y="450794"/>
                  </a:lnTo>
                  <a:lnTo>
                    <a:pt x="993659" y="489813"/>
                  </a:lnTo>
                  <a:lnTo>
                    <a:pt x="987758" y="529542"/>
                  </a:lnTo>
                  <a:lnTo>
                    <a:pt x="977299" y="569717"/>
                  </a:lnTo>
                  <a:lnTo>
                    <a:pt x="962394" y="610076"/>
                  </a:lnTo>
                  <a:lnTo>
                    <a:pt x="943153" y="650354"/>
                  </a:lnTo>
                  <a:lnTo>
                    <a:pt x="919688" y="690288"/>
                  </a:lnTo>
                  <a:lnTo>
                    <a:pt x="892110" y="729615"/>
                  </a:lnTo>
                  <a:lnTo>
                    <a:pt x="860530" y="768072"/>
                  </a:lnTo>
                  <a:lnTo>
                    <a:pt x="825058" y="805394"/>
                  </a:lnTo>
                  <a:lnTo>
                    <a:pt x="785807" y="841319"/>
                  </a:lnTo>
                  <a:lnTo>
                    <a:pt x="742886" y="875583"/>
                  </a:lnTo>
                  <a:lnTo>
                    <a:pt x="696408" y="907923"/>
                  </a:lnTo>
                  <a:lnTo>
                    <a:pt x="647941" y="937124"/>
                  </a:lnTo>
                  <a:lnTo>
                    <a:pt x="599169" y="962294"/>
                  </a:lnTo>
                  <a:lnTo>
                    <a:pt x="550378" y="983439"/>
                  </a:lnTo>
                  <a:lnTo>
                    <a:pt x="501854" y="1000565"/>
                  </a:lnTo>
                  <a:lnTo>
                    <a:pt x="453881" y="1013677"/>
                  </a:lnTo>
                  <a:lnTo>
                    <a:pt x="406745" y="1022781"/>
                  </a:lnTo>
                  <a:lnTo>
                    <a:pt x="360730" y="1027882"/>
                  </a:lnTo>
                  <a:lnTo>
                    <a:pt x="316122" y="1028985"/>
                  </a:lnTo>
                  <a:lnTo>
                    <a:pt x="273207" y="1026097"/>
                  </a:lnTo>
                  <a:lnTo>
                    <a:pt x="232269" y="1019224"/>
                  </a:lnTo>
                  <a:lnTo>
                    <a:pt x="193593" y="1008369"/>
                  </a:lnTo>
                  <a:lnTo>
                    <a:pt x="157466" y="993540"/>
                  </a:lnTo>
                  <a:lnTo>
                    <a:pt x="124171" y="974742"/>
                  </a:lnTo>
                  <a:lnTo>
                    <a:pt x="67221" y="925260"/>
                  </a:lnTo>
                  <a:lnTo>
                    <a:pt x="44136" y="894588"/>
                  </a:lnTo>
                  <a:lnTo>
                    <a:pt x="25521" y="861043"/>
                  </a:lnTo>
                  <a:lnTo>
                    <a:pt x="3566" y="788927"/>
                  </a:lnTo>
                  <a:lnTo>
                    <a:pt x="0" y="750885"/>
                  </a:lnTo>
                  <a:lnTo>
                    <a:pt x="1224" y="711872"/>
                  </a:lnTo>
                  <a:lnTo>
                    <a:pt x="7127" y="672151"/>
                  </a:lnTo>
                  <a:lnTo>
                    <a:pt x="17595" y="631988"/>
                  </a:lnTo>
                  <a:lnTo>
                    <a:pt x="32515" y="591645"/>
                  </a:lnTo>
                  <a:lnTo>
                    <a:pt x="51776" y="551387"/>
                  </a:lnTo>
                  <a:lnTo>
                    <a:pt x="75263" y="511478"/>
                  </a:lnTo>
                  <a:lnTo>
                    <a:pt x="102865" y="472182"/>
                  </a:lnTo>
                  <a:lnTo>
                    <a:pt x="134469" y="433762"/>
                  </a:lnTo>
                  <a:lnTo>
                    <a:pt x="169961" y="396483"/>
                  </a:lnTo>
                  <a:lnTo>
                    <a:pt x="209230" y="360609"/>
                  </a:lnTo>
                  <a:lnTo>
                    <a:pt x="252161" y="326404"/>
                  </a:lnTo>
                  <a:lnTo>
                    <a:pt x="298644" y="294132"/>
                  </a:lnTo>
                  <a:lnTo>
                    <a:pt x="347111" y="264863"/>
                  </a:lnTo>
                  <a:lnTo>
                    <a:pt x="395883" y="239634"/>
                  </a:lnTo>
                  <a:lnTo>
                    <a:pt x="444674" y="218438"/>
                  </a:lnTo>
                  <a:lnTo>
                    <a:pt x="493198" y="201269"/>
                  </a:lnTo>
                  <a:lnTo>
                    <a:pt x="541171" y="188120"/>
                  </a:lnTo>
                  <a:lnTo>
                    <a:pt x="588307" y="178985"/>
                  </a:lnTo>
                  <a:lnTo>
                    <a:pt x="634322" y="173859"/>
                  </a:lnTo>
                  <a:lnTo>
                    <a:pt x="678930" y="172735"/>
                  </a:lnTo>
                  <a:lnTo>
                    <a:pt x="721845" y="175607"/>
                  </a:lnTo>
                  <a:lnTo>
                    <a:pt x="762783" y="182469"/>
                  </a:lnTo>
                  <a:lnTo>
                    <a:pt x="801459" y="193315"/>
                  </a:lnTo>
                  <a:lnTo>
                    <a:pt x="837586" y="208139"/>
                  </a:lnTo>
                  <a:lnTo>
                    <a:pt x="870881" y="226933"/>
                  </a:lnTo>
                  <a:lnTo>
                    <a:pt x="927831" y="276413"/>
                  </a:lnTo>
                  <a:lnTo>
                    <a:pt x="950916" y="307086"/>
                  </a:lnTo>
                  <a:close/>
                </a:path>
                <a:path w="995045" h="1029335">
                  <a:moveTo>
                    <a:pt x="752034" y="0"/>
                  </a:moveTo>
                  <a:lnTo>
                    <a:pt x="752034" y="0"/>
                  </a:lnTo>
                </a:path>
              </a:pathLst>
            </a:custGeom>
            <a:ln w="3175">
              <a:solidFill>
                <a:srgbClr val="3364A3"/>
              </a:solidFill>
            </a:ln>
          </p:spPr>
          <p:txBody>
            <a:bodyPr wrap="square" lIns="0" tIns="0" rIns="0" bIns="0" rtlCol="0"/>
            <a:lstStyle/>
            <a:p>
              <a:endParaRPr sz="2855"/>
            </a:p>
          </p:txBody>
        </p:sp>
      </p:grpSp>
      <p:grpSp>
        <p:nvGrpSpPr>
          <p:cNvPr id="42" name="object 42"/>
          <p:cNvGrpSpPr/>
          <p:nvPr/>
        </p:nvGrpSpPr>
        <p:grpSpPr>
          <a:xfrm>
            <a:off x="5768458" y="4457791"/>
            <a:ext cx="1400804" cy="1488418"/>
            <a:chOff x="2641600" y="1889989"/>
            <a:chExt cx="883285" cy="938530"/>
          </a:xfrm>
        </p:grpSpPr>
        <p:pic>
          <p:nvPicPr>
            <p:cNvPr id="43" name="object 43"/>
            <p:cNvPicPr/>
            <p:nvPr/>
          </p:nvPicPr>
          <p:blipFill>
            <a:blip r:embed="rId5" cstate="print"/>
            <a:stretch>
              <a:fillRect/>
            </a:stretch>
          </p:blipFill>
          <p:spPr>
            <a:xfrm>
              <a:off x="3035045" y="2086825"/>
              <a:ext cx="427863" cy="347853"/>
            </a:xfrm>
            <a:prstGeom prst="rect">
              <a:avLst/>
            </a:prstGeom>
          </p:spPr>
        </p:pic>
        <p:pic>
          <p:nvPicPr>
            <p:cNvPr id="44" name="object 44"/>
            <p:cNvPicPr/>
            <p:nvPr/>
          </p:nvPicPr>
          <p:blipFill>
            <a:blip r:embed="rId6" cstate="print"/>
            <a:stretch>
              <a:fillRect/>
            </a:stretch>
          </p:blipFill>
          <p:spPr>
            <a:xfrm>
              <a:off x="2857880" y="2207602"/>
              <a:ext cx="398145" cy="328041"/>
            </a:xfrm>
            <a:prstGeom prst="rect">
              <a:avLst/>
            </a:prstGeom>
          </p:spPr>
        </p:pic>
        <p:pic>
          <p:nvPicPr>
            <p:cNvPr id="45" name="object 45"/>
            <p:cNvPicPr/>
            <p:nvPr/>
          </p:nvPicPr>
          <p:blipFill>
            <a:blip r:embed="rId7" cstate="print"/>
            <a:stretch>
              <a:fillRect/>
            </a:stretch>
          </p:blipFill>
          <p:spPr>
            <a:xfrm>
              <a:off x="2681096" y="2348191"/>
              <a:ext cx="382143" cy="313181"/>
            </a:xfrm>
            <a:prstGeom prst="rect">
              <a:avLst/>
            </a:prstGeom>
          </p:spPr>
        </p:pic>
        <p:sp>
          <p:nvSpPr>
            <p:cNvPr id="46" name="object 46"/>
            <p:cNvSpPr/>
            <p:nvPr/>
          </p:nvSpPr>
          <p:spPr>
            <a:xfrm>
              <a:off x="2641600" y="1889989"/>
              <a:ext cx="883285" cy="938530"/>
            </a:xfrm>
            <a:custGeom>
              <a:avLst/>
              <a:gdLst/>
              <a:ahLst/>
              <a:cxnLst/>
              <a:rect l="l" t="t" r="r" b="b"/>
              <a:pathLst>
                <a:path w="883285" h="938530">
                  <a:moveTo>
                    <a:pt x="592074" y="0"/>
                  </a:moveTo>
                  <a:lnTo>
                    <a:pt x="549406" y="2336"/>
                  </a:lnTo>
                  <a:lnTo>
                    <a:pt x="505797" y="9625"/>
                  </a:lnTo>
                  <a:lnTo>
                    <a:pt x="461576" y="21775"/>
                  </a:lnTo>
                  <a:lnTo>
                    <a:pt x="417074" y="38696"/>
                  </a:lnTo>
                  <a:lnTo>
                    <a:pt x="372618" y="60296"/>
                  </a:lnTo>
                  <a:lnTo>
                    <a:pt x="328537" y="86485"/>
                  </a:lnTo>
                  <a:lnTo>
                    <a:pt x="285162" y="117173"/>
                  </a:lnTo>
                  <a:lnTo>
                    <a:pt x="242821" y="152268"/>
                  </a:lnTo>
                  <a:lnTo>
                    <a:pt x="201844" y="191679"/>
                  </a:lnTo>
                  <a:lnTo>
                    <a:pt x="162560" y="235316"/>
                  </a:lnTo>
                  <a:lnTo>
                    <a:pt x="126380" y="281681"/>
                  </a:lnTo>
                  <a:lnTo>
                    <a:pt x="94670" y="328958"/>
                  </a:lnTo>
                  <a:lnTo>
                    <a:pt x="67462" y="376808"/>
                  </a:lnTo>
                  <a:lnTo>
                    <a:pt x="44785" y="424893"/>
                  </a:lnTo>
                  <a:lnTo>
                    <a:pt x="26670" y="472877"/>
                  </a:lnTo>
                  <a:lnTo>
                    <a:pt x="13147" y="520420"/>
                  </a:lnTo>
                  <a:lnTo>
                    <a:pt x="4246" y="567185"/>
                  </a:lnTo>
                  <a:lnTo>
                    <a:pt x="0" y="612834"/>
                  </a:lnTo>
                  <a:lnTo>
                    <a:pt x="436" y="657029"/>
                  </a:lnTo>
                  <a:lnTo>
                    <a:pt x="5588" y="699431"/>
                  </a:lnTo>
                  <a:lnTo>
                    <a:pt x="15483" y="739703"/>
                  </a:lnTo>
                  <a:lnTo>
                    <a:pt x="30154" y="777507"/>
                  </a:lnTo>
                  <a:lnTo>
                    <a:pt x="49631" y="812505"/>
                  </a:lnTo>
                  <a:lnTo>
                    <a:pt x="73944" y="844358"/>
                  </a:lnTo>
                  <a:lnTo>
                    <a:pt x="103124" y="872729"/>
                  </a:lnTo>
                  <a:lnTo>
                    <a:pt x="136078" y="896514"/>
                  </a:lnTo>
                  <a:lnTo>
                    <a:pt x="171630" y="914893"/>
                  </a:lnTo>
                  <a:lnTo>
                    <a:pt x="209450" y="927956"/>
                  </a:lnTo>
                  <a:lnTo>
                    <a:pt x="249208" y="935795"/>
                  </a:lnTo>
                  <a:lnTo>
                    <a:pt x="290576" y="938501"/>
                  </a:lnTo>
                  <a:lnTo>
                    <a:pt x="333223" y="936164"/>
                  </a:lnTo>
                  <a:lnTo>
                    <a:pt x="376822" y="928876"/>
                  </a:lnTo>
                  <a:lnTo>
                    <a:pt x="421042" y="916725"/>
                  </a:lnTo>
                  <a:lnTo>
                    <a:pt x="465555" y="899805"/>
                  </a:lnTo>
                  <a:lnTo>
                    <a:pt x="510032" y="878205"/>
                  </a:lnTo>
                  <a:lnTo>
                    <a:pt x="554142" y="852015"/>
                  </a:lnTo>
                  <a:lnTo>
                    <a:pt x="597558" y="821328"/>
                  </a:lnTo>
                  <a:lnTo>
                    <a:pt x="639949" y="786233"/>
                  </a:lnTo>
                  <a:lnTo>
                    <a:pt x="680988" y="746822"/>
                  </a:lnTo>
                  <a:lnTo>
                    <a:pt x="720344" y="703184"/>
                  </a:lnTo>
                  <a:lnTo>
                    <a:pt x="756457" y="656815"/>
                  </a:lnTo>
                  <a:lnTo>
                    <a:pt x="788118" y="609526"/>
                  </a:lnTo>
                  <a:lnTo>
                    <a:pt x="815295" y="561657"/>
                  </a:lnTo>
                  <a:lnTo>
                    <a:pt x="837954" y="513548"/>
                  </a:lnTo>
                  <a:lnTo>
                    <a:pt x="856064" y="465539"/>
                  </a:lnTo>
                  <a:lnTo>
                    <a:pt x="869592" y="417971"/>
                  </a:lnTo>
                  <a:lnTo>
                    <a:pt x="878505" y="371183"/>
                  </a:lnTo>
                  <a:lnTo>
                    <a:pt x="882771" y="325515"/>
                  </a:lnTo>
                  <a:lnTo>
                    <a:pt x="882357" y="281308"/>
                  </a:lnTo>
                  <a:lnTo>
                    <a:pt x="877231" y="238901"/>
                  </a:lnTo>
                  <a:lnTo>
                    <a:pt x="867360" y="198634"/>
                  </a:lnTo>
                  <a:lnTo>
                    <a:pt x="852712" y="160848"/>
                  </a:lnTo>
                  <a:lnTo>
                    <a:pt x="833254" y="125882"/>
                  </a:lnTo>
                  <a:lnTo>
                    <a:pt x="808954" y="94076"/>
                  </a:lnTo>
                  <a:lnTo>
                    <a:pt x="779780" y="65771"/>
                  </a:lnTo>
                  <a:lnTo>
                    <a:pt x="746753" y="41987"/>
                  </a:lnTo>
                  <a:lnTo>
                    <a:pt x="711141" y="23608"/>
                  </a:lnTo>
                  <a:lnTo>
                    <a:pt x="673270" y="10545"/>
                  </a:lnTo>
                  <a:lnTo>
                    <a:pt x="633471" y="2705"/>
                  </a:lnTo>
                  <a:lnTo>
                    <a:pt x="592074" y="0"/>
                  </a:lnTo>
                  <a:close/>
                </a:path>
              </a:pathLst>
            </a:custGeom>
            <a:solidFill>
              <a:srgbClr val="719ECE">
                <a:alpha val="23999"/>
              </a:srgbClr>
            </a:solidFill>
          </p:spPr>
          <p:txBody>
            <a:bodyPr wrap="square" lIns="0" tIns="0" rIns="0" bIns="0" rtlCol="0"/>
            <a:lstStyle/>
            <a:p>
              <a:endParaRPr sz="2855"/>
            </a:p>
          </p:txBody>
        </p:sp>
        <p:sp>
          <p:nvSpPr>
            <p:cNvPr id="47" name="object 47"/>
            <p:cNvSpPr/>
            <p:nvPr/>
          </p:nvSpPr>
          <p:spPr>
            <a:xfrm>
              <a:off x="2641600" y="1889989"/>
              <a:ext cx="883285" cy="938530"/>
            </a:xfrm>
            <a:custGeom>
              <a:avLst/>
              <a:gdLst/>
              <a:ahLst/>
              <a:cxnLst/>
              <a:rect l="l" t="t" r="r" b="b"/>
              <a:pathLst>
                <a:path w="883285" h="938530">
                  <a:moveTo>
                    <a:pt x="779780" y="65771"/>
                  </a:moveTo>
                  <a:lnTo>
                    <a:pt x="808954" y="94076"/>
                  </a:lnTo>
                  <a:lnTo>
                    <a:pt x="833254" y="125882"/>
                  </a:lnTo>
                  <a:lnTo>
                    <a:pt x="852712" y="160848"/>
                  </a:lnTo>
                  <a:lnTo>
                    <a:pt x="867360" y="198634"/>
                  </a:lnTo>
                  <a:lnTo>
                    <a:pt x="877231" y="238901"/>
                  </a:lnTo>
                  <a:lnTo>
                    <a:pt x="882357" y="281308"/>
                  </a:lnTo>
                  <a:lnTo>
                    <a:pt x="882771" y="325515"/>
                  </a:lnTo>
                  <a:lnTo>
                    <a:pt x="878505" y="371183"/>
                  </a:lnTo>
                  <a:lnTo>
                    <a:pt x="869592" y="417971"/>
                  </a:lnTo>
                  <a:lnTo>
                    <a:pt x="856064" y="465539"/>
                  </a:lnTo>
                  <a:lnTo>
                    <a:pt x="837954" y="513548"/>
                  </a:lnTo>
                  <a:lnTo>
                    <a:pt x="815295" y="561657"/>
                  </a:lnTo>
                  <a:lnTo>
                    <a:pt x="788118" y="609526"/>
                  </a:lnTo>
                  <a:lnTo>
                    <a:pt x="756457" y="656815"/>
                  </a:lnTo>
                  <a:lnTo>
                    <a:pt x="720344" y="703184"/>
                  </a:lnTo>
                  <a:lnTo>
                    <a:pt x="680988" y="746822"/>
                  </a:lnTo>
                  <a:lnTo>
                    <a:pt x="639949" y="786233"/>
                  </a:lnTo>
                  <a:lnTo>
                    <a:pt x="597558" y="821328"/>
                  </a:lnTo>
                  <a:lnTo>
                    <a:pt x="554142" y="852015"/>
                  </a:lnTo>
                  <a:lnTo>
                    <a:pt x="510032" y="878205"/>
                  </a:lnTo>
                  <a:lnTo>
                    <a:pt x="465555" y="899805"/>
                  </a:lnTo>
                  <a:lnTo>
                    <a:pt x="421042" y="916725"/>
                  </a:lnTo>
                  <a:lnTo>
                    <a:pt x="376822" y="928876"/>
                  </a:lnTo>
                  <a:lnTo>
                    <a:pt x="333223" y="936164"/>
                  </a:lnTo>
                  <a:lnTo>
                    <a:pt x="290576" y="938501"/>
                  </a:lnTo>
                  <a:lnTo>
                    <a:pt x="249208" y="935795"/>
                  </a:lnTo>
                  <a:lnTo>
                    <a:pt x="209450" y="927956"/>
                  </a:lnTo>
                  <a:lnTo>
                    <a:pt x="171630" y="914893"/>
                  </a:lnTo>
                  <a:lnTo>
                    <a:pt x="136078" y="896514"/>
                  </a:lnTo>
                  <a:lnTo>
                    <a:pt x="103124" y="872729"/>
                  </a:lnTo>
                  <a:lnTo>
                    <a:pt x="73944" y="844358"/>
                  </a:lnTo>
                  <a:lnTo>
                    <a:pt x="49631" y="812505"/>
                  </a:lnTo>
                  <a:lnTo>
                    <a:pt x="30154" y="777507"/>
                  </a:lnTo>
                  <a:lnTo>
                    <a:pt x="15483" y="739703"/>
                  </a:lnTo>
                  <a:lnTo>
                    <a:pt x="5588" y="699431"/>
                  </a:lnTo>
                  <a:lnTo>
                    <a:pt x="436" y="657029"/>
                  </a:lnTo>
                  <a:lnTo>
                    <a:pt x="0" y="612834"/>
                  </a:lnTo>
                  <a:lnTo>
                    <a:pt x="4246" y="567185"/>
                  </a:lnTo>
                  <a:lnTo>
                    <a:pt x="13147" y="520420"/>
                  </a:lnTo>
                  <a:lnTo>
                    <a:pt x="26670" y="472877"/>
                  </a:lnTo>
                  <a:lnTo>
                    <a:pt x="44785" y="424893"/>
                  </a:lnTo>
                  <a:lnTo>
                    <a:pt x="67462" y="376808"/>
                  </a:lnTo>
                  <a:lnTo>
                    <a:pt x="94670" y="328958"/>
                  </a:lnTo>
                  <a:lnTo>
                    <a:pt x="126380" y="281681"/>
                  </a:lnTo>
                  <a:lnTo>
                    <a:pt x="162560" y="235316"/>
                  </a:lnTo>
                  <a:lnTo>
                    <a:pt x="201844" y="191679"/>
                  </a:lnTo>
                  <a:lnTo>
                    <a:pt x="242821" y="152268"/>
                  </a:lnTo>
                  <a:lnTo>
                    <a:pt x="285162" y="117173"/>
                  </a:lnTo>
                  <a:lnTo>
                    <a:pt x="328537" y="86485"/>
                  </a:lnTo>
                  <a:lnTo>
                    <a:pt x="372618" y="60296"/>
                  </a:lnTo>
                  <a:lnTo>
                    <a:pt x="417074" y="38696"/>
                  </a:lnTo>
                  <a:lnTo>
                    <a:pt x="461576" y="21775"/>
                  </a:lnTo>
                  <a:lnTo>
                    <a:pt x="505797" y="9625"/>
                  </a:lnTo>
                  <a:lnTo>
                    <a:pt x="549406" y="2336"/>
                  </a:lnTo>
                  <a:lnTo>
                    <a:pt x="592074" y="0"/>
                  </a:lnTo>
                  <a:lnTo>
                    <a:pt x="633471" y="2705"/>
                  </a:lnTo>
                  <a:lnTo>
                    <a:pt x="673270" y="10545"/>
                  </a:lnTo>
                  <a:lnTo>
                    <a:pt x="711141" y="23608"/>
                  </a:lnTo>
                  <a:lnTo>
                    <a:pt x="746753" y="41987"/>
                  </a:lnTo>
                  <a:lnTo>
                    <a:pt x="779780" y="65771"/>
                  </a:lnTo>
                  <a:close/>
                </a:path>
              </a:pathLst>
            </a:custGeom>
            <a:ln w="3175">
              <a:solidFill>
                <a:srgbClr val="3364A3"/>
              </a:solidFill>
            </a:ln>
          </p:spPr>
          <p:txBody>
            <a:bodyPr wrap="square" lIns="0" tIns="0" rIns="0" bIns="0" rtlCol="0"/>
            <a:lstStyle/>
            <a:p>
              <a:endParaRPr sz="2855"/>
            </a:p>
          </p:txBody>
        </p:sp>
      </p:grpSp>
      <p:sp>
        <p:nvSpPr>
          <p:cNvPr id="48" name="object 48"/>
          <p:cNvSpPr txBox="1"/>
          <p:nvPr/>
        </p:nvSpPr>
        <p:spPr>
          <a:xfrm>
            <a:off x="5337294" y="4728989"/>
            <a:ext cx="620342" cy="195215"/>
          </a:xfrm>
          <a:prstGeom prst="rect">
            <a:avLst/>
          </a:prstGeom>
        </p:spPr>
        <p:txBody>
          <a:bodyPr vert="horz" wrap="square" lIns="0" tIns="24163" rIns="0" bIns="0" rtlCol="0">
            <a:spAutoFit/>
          </a:bodyPr>
          <a:lstStyle/>
          <a:p>
            <a:pPr marL="20136">
              <a:spcBef>
                <a:spcPts val="190"/>
              </a:spcBef>
            </a:pPr>
            <a:r>
              <a:rPr sz="1110" dirty="0">
                <a:latin typeface="Arial MT"/>
                <a:cs typeface="Arial MT"/>
              </a:rPr>
              <a:t>Cl</a:t>
            </a:r>
            <a:r>
              <a:rPr sz="1110" spc="8" dirty="0">
                <a:latin typeface="Arial MT"/>
                <a:cs typeface="Arial MT"/>
              </a:rPr>
              <a:t>uster </a:t>
            </a:r>
            <a:r>
              <a:rPr sz="1110" spc="16" dirty="0">
                <a:latin typeface="Arial MT"/>
                <a:cs typeface="Arial MT"/>
              </a:rPr>
              <a:t>1</a:t>
            </a:r>
            <a:endParaRPr sz="1110">
              <a:latin typeface="Arial MT"/>
              <a:cs typeface="Arial MT"/>
            </a:endParaRPr>
          </a:p>
        </p:txBody>
      </p:sp>
      <p:sp>
        <p:nvSpPr>
          <p:cNvPr id="49" name="object 49"/>
          <p:cNvSpPr txBox="1"/>
          <p:nvPr/>
        </p:nvSpPr>
        <p:spPr>
          <a:xfrm>
            <a:off x="7672110" y="4766281"/>
            <a:ext cx="620342" cy="195215"/>
          </a:xfrm>
          <a:prstGeom prst="rect">
            <a:avLst/>
          </a:prstGeom>
        </p:spPr>
        <p:txBody>
          <a:bodyPr vert="horz" wrap="square" lIns="0" tIns="24163" rIns="0" bIns="0" rtlCol="0">
            <a:spAutoFit/>
          </a:bodyPr>
          <a:lstStyle/>
          <a:p>
            <a:pPr marL="20136">
              <a:spcBef>
                <a:spcPts val="190"/>
              </a:spcBef>
            </a:pPr>
            <a:r>
              <a:rPr sz="1110" dirty="0">
                <a:latin typeface="Arial MT"/>
                <a:cs typeface="Arial MT"/>
              </a:rPr>
              <a:t>Cl</a:t>
            </a:r>
            <a:r>
              <a:rPr sz="1110" spc="8" dirty="0">
                <a:latin typeface="Arial MT"/>
                <a:cs typeface="Arial MT"/>
              </a:rPr>
              <a:t>uster </a:t>
            </a:r>
            <a:r>
              <a:rPr sz="1110" spc="16" dirty="0">
                <a:latin typeface="Arial MT"/>
                <a:cs typeface="Arial MT"/>
              </a:rPr>
              <a:t>2</a:t>
            </a:r>
            <a:endParaRPr sz="1110" dirty="0">
              <a:latin typeface="Arial MT"/>
              <a:cs typeface="Arial MT"/>
            </a:endParaRPr>
          </a:p>
        </p:txBody>
      </p:sp>
      <p:sp>
        <p:nvSpPr>
          <p:cNvPr id="55" name="TextBox 54">
            <a:extLst>
              <a:ext uri="{FF2B5EF4-FFF2-40B4-BE49-F238E27FC236}">
                <a16:creationId xmlns:a16="http://schemas.microsoft.com/office/drawing/2014/main" id="{3C84ABA1-C828-0CFA-0B5C-C8F5C7F87F04}"/>
              </a:ext>
            </a:extLst>
          </p:cNvPr>
          <p:cNvSpPr txBox="1"/>
          <p:nvPr/>
        </p:nvSpPr>
        <p:spPr>
          <a:xfrm>
            <a:off x="5405773" y="2692561"/>
            <a:ext cx="4572000" cy="574516"/>
          </a:xfrm>
          <a:prstGeom prst="rect">
            <a:avLst/>
          </a:prstGeom>
          <a:noFill/>
        </p:spPr>
        <p:txBody>
          <a:bodyPr wrap="square">
            <a:spAutoFit/>
          </a:bodyPr>
          <a:lstStyle/>
          <a:p>
            <a:pPr marL="330219" marR="13088" indent="-305053" algn="ctr">
              <a:lnSpc>
                <a:spcPts val="1378"/>
              </a:lnSpc>
              <a:spcBef>
                <a:spcPts val="880"/>
              </a:spcBef>
            </a:pPr>
            <a:r>
              <a:rPr lang="en-US" spc="24" dirty="0">
                <a:latin typeface="Arial MT"/>
                <a:cs typeface="Arial MT"/>
              </a:rPr>
              <a:t>Clustering</a:t>
            </a:r>
          </a:p>
          <a:p>
            <a:pPr marL="330219" marR="13088" indent="-305053" algn="ctr">
              <a:lnSpc>
                <a:spcPts val="1378"/>
              </a:lnSpc>
              <a:spcBef>
                <a:spcPts val="880"/>
              </a:spcBef>
            </a:pPr>
            <a:r>
              <a:rPr lang="en-US" spc="24" dirty="0">
                <a:latin typeface="Arial MT"/>
                <a:cs typeface="Arial MT"/>
              </a:rPr>
              <a:t>Model</a:t>
            </a:r>
            <a:endParaRPr lang="en-US" dirty="0">
              <a:latin typeface="Arial MT"/>
              <a:cs typeface="Arial MT"/>
            </a:endParaRPr>
          </a:p>
        </p:txBody>
      </p:sp>
      <p:sp>
        <p:nvSpPr>
          <p:cNvPr id="56" name="object 48">
            <a:extLst>
              <a:ext uri="{FF2B5EF4-FFF2-40B4-BE49-F238E27FC236}">
                <a16:creationId xmlns:a16="http://schemas.microsoft.com/office/drawing/2014/main" id="{3EFE1FE3-B651-61EE-2C36-99A8241E949E}"/>
              </a:ext>
            </a:extLst>
          </p:cNvPr>
          <p:cNvSpPr/>
          <p:nvPr/>
        </p:nvSpPr>
        <p:spPr>
          <a:xfrm rot="16200000">
            <a:off x="6433569" y="2490571"/>
            <a:ext cx="322256" cy="806644"/>
          </a:xfrm>
          <a:custGeom>
            <a:avLst/>
            <a:gdLst/>
            <a:ahLst/>
            <a:cxnLst/>
            <a:rect l="l" t="t" r="r" b="b"/>
            <a:pathLst>
              <a:path w="203200" h="508635">
                <a:moveTo>
                  <a:pt x="0" y="379476"/>
                </a:moveTo>
                <a:lnTo>
                  <a:pt x="99441" y="508254"/>
                </a:lnTo>
                <a:lnTo>
                  <a:pt x="203073" y="382905"/>
                </a:lnTo>
                <a:lnTo>
                  <a:pt x="152400" y="382143"/>
                </a:lnTo>
                <a:lnTo>
                  <a:pt x="152430" y="380238"/>
                </a:lnTo>
                <a:lnTo>
                  <a:pt x="50673" y="380238"/>
                </a:lnTo>
                <a:lnTo>
                  <a:pt x="0" y="379476"/>
                </a:lnTo>
                <a:close/>
              </a:path>
              <a:path w="203200" h="508635">
                <a:moveTo>
                  <a:pt x="57150" y="0"/>
                </a:moveTo>
                <a:lnTo>
                  <a:pt x="50673" y="380238"/>
                </a:lnTo>
                <a:lnTo>
                  <a:pt x="152430" y="380238"/>
                </a:lnTo>
                <a:lnTo>
                  <a:pt x="158496" y="1524"/>
                </a:lnTo>
                <a:lnTo>
                  <a:pt x="57150" y="0"/>
                </a:lnTo>
                <a:close/>
              </a:path>
            </a:pathLst>
          </a:custGeom>
          <a:solidFill>
            <a:srgbClr val="719ECE"/>
          </a:solidFill>
        </p:spPr>
        <p:txBody>
          <a:bodyPr wrap="square" lIns="0" tIns="0" rIns="0" bIns="0" rtlCol="0"/>
          <a:lstStyle/>
          <a:p>
            <a:endParaRPr sz="2855"/>
          </a:p>
        </p:txBody>
      </p:sp>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1C57A-822E-E51B-5146-BE3158E97EDA}"/>
              </a:ext>
            </a:extLst>
          </p:cNvPr>
          <p:cNvSpPr>
            <a:spLocks noGrp="1"/>
          </p:cNvSpPr>
          <p:nvPr>
            <p:ph type="title"/>
          </p:nvPr>
        </p:nvSpPr>
        <p:spPr/>
        <p:txBody>
          <a:bodyPr/>
          <a:lstStyle/>
          <a:p>
            <a:r>
              <a:rPr lang="en-US" dirty="0"/>
              <a:t>Training in Supervised vs Unsupervised</a:t>
            </a:r>
          </a:p>
        </p:txBody>
      </p:sp>
      <p:sp>
        <p:nvSpPr>
          <p:cNvPr id="3" name="Content Placeholder 2">
            <a:extLst>
              <a:ext uri="{FF2B5EF4-FFF2-40B4-BE49-F238E27FC236}">
                <a16:creationId xmlns:a16="http://schemas.microsoft.com/office/drawing/2014/main" id="{F547C982-E413-FC99-9DB2-929BF9D260DD}"/>
              </a:ext>
            </a:extLst>
          </p:cNvPr>
          <p:cNvSpPr>
            <a:spLocks noGrp="1"/>
          </p:cNvSpPr>
          <p:nvPr>
            <p:ph idx="1"/>
          </p:nvPr>
        </p:nvSpPr>
        <p:spPr/>
        <p:txBody>
          <a:bodyPr>
            <a:normAutofit/>
          </a:bodyPr>
          <a:lstStyle/>
          <a:p>
            <a:pPr marL="0" indent="0">
              <a:buNone/>
            </a:pPr>
            <a:r>
              <a:rPr lang="en-US" dirty="0"/>
              <a:t>In supervised learning we deal with </a:t>
            </a:r>
            <a:r>
              <a:rPr lang="en-US" dirty="0">
                <a:solidFill>
                  <a:srgbClr val="C00000"/>
                </a:solidFill>
              </a:rPr>
              <a:t>pairs of features and labels</a:t>
            </a:r>
          </a:p>
          <a:p>
            <a:r>
              <a:rPr lang="en-US" dirty="0"/>
              <a:t>Goal is to </a:t>
            </a:r>
            <a:r>
              <a:rPr lang="en-US" dirty="0">
                <a:solidFill>
                  <a:srgbClr val="C00000"/>
                </a:solidFill>
              </a:rPr>
              <a:t>predict labels from features </a:t>
            </a:r>
            <a:r>
              <a:rPr lang="en-US" dirty="0"/>
              <a:t>using a ML model</a:t>
            </a:r>
          </a:p>
          <a:p>
            <a:endParaRPr lang="en-US" dirty="0"/>
          </a:p>
          <a:p>
            <a:pPr marL="0" indent="0">
              <a:buNone/>
            </a:pPr>
            <a:r>
              <a:rPr lang="en-US" dirty="0"/>
              <a:t>In unsupervised learning, we deal with </a:t>
            </a:r>
            <a:r>
              <a:rPr lang="en-US" dirty="0">
                <a:solidFill>
                  <a:srgbClr val="C00000"/>
                </a:solidFill>
              </a:rPr>
              <a:t>features without labels</a:t>
            </a:r>
          </a:p>
          <a:p>
            <a:r>
              <a:rPr lang="en-US" dirty="0"/>
              <a:t>Goal is to build a model, in order to:</a:t>
            </a:r>
          </a:p>
          <a:p>
            <a:pPr lvl="1"/>
            <a:r>
              <a:rPr lang="en-US" dirty="0">
                <a:solidFill>
                  <a:srgbClr val="C00000"/>
                </a:solidFill>
              </a:rPr>
              <a:t>Reveal structure of data</a:t>
            </a:r>
          </a:p>
          <a:p>
            <a:pPr lvl="1"/>
            <a:r>
              <a:rPr lang="en-US" dirty="0">
                <a:solidFill>
                  <a:srgbClr val="C00000"/>
                </a:solidFill>
              </a:rPr>
              <a:t>Detect similarities / distances</a:t>
            </a:r>
          </a:p>
          <a:p>
            <a:pPr lvl="1"/>
            <a:r>
              <a:rPr lang="en-US" dirty="0">
                <a:solidFill>
                  <a:srgbClr val="C00000"/>
                </a:solidFill>
              </a:rPr>
              <a:t>Detect anomalies</a:t>
            </a:r>
          </a:p>
          <a:p>
            <a:pPr lvl="1"/>
            <a:r>
              <a:rPr lang="en-US" dirty="0"/>
              <a:t>Etc.</a:t>
            </a:r>
          </a:p>
        </p:txBody>
      </p:sp>
    </p:spTree>
    <p:extLst>
      <p:ext uri="{BB962C8B-B14F-4D97-AF65-F5344CB8AC3E}">
        <p14:creationId xmlns:p14="http://schemas.microsoft.com/office/powerpoint/2010/main" val="341003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78694-F341-CF2C-D26C-4EA27DD3FFF3}"/>
              </a:ext>
            </a:extLst>
          </p:cNvPr>
          <p:cNvSpPr>
            <a:spLocks noGrp="1"/>
          </p:cNvSpPr>
          <p:nvPr>
            <p:ph type="title"/>
          </p:nvPr>
        </p:nvSpPr>
        <p:spPr/>
        <p:txBody>
          <a:bodyPr/>
          <a:lstStyle/>
          <a:p>
            <a:r>
              <a:rPr lang="en-US" dirty="0"/>
              <a:t>Loss Function in Supervised vs Unsupervised</a:t>
            </a:r>
          </a:p>
        </p:txBody>
      </p:sp>
      <p:sp>
        <p:nvSpPr>
          <p:cNvPr id="3" name="Content Placeholder 2">
            <a:extLst>
              <a:ext uri="{FF2B5EF4-FFF2-40B4-BE49-F238E27FC236}">
                <a16:creationId xmlns:a16="http://schemas.microsoft.com/office/drawing/2014/main" id="{CBF4ECAC-2C8D-6AFA-6D9D-64B1F73FBA43}"/>
              </a:ext>
            </a:extLst>
          </p:cNvPr>
          <p:cNvSpPr>
            <a:spLocks noGrp="1"/>
          </p:cNvSpPr>
          <p:nvPr>
            <p:ph idx="1"/>
          </p:nvPr>
        </p:nvSpPr>
        <p:spPr/>
        <p:txBody>
          <a:bodyPr/>
          <a:lstStyle/>
          <a:p>
            <a:pPr marL="0" indent="0">
              <a:buNone/>
            </a:pPr>
            <a:r>
              <a:rPr lang="en-US" dirty="0">
                <a:solidFill>
                  <a:srgbClr val="C00000"/>
                </a:solidFill>
              </a:rPr>
              <a:t>Supervised learning</a:t>
            </a:r>
          </a:p>
          <a:p>
            <a:r>
              <a:rPr lang="en-US" dirty="0"/>
              <a:t>A loss function is used to choose a particular model with the lowest loss value</a:t>
            </a:r>
          </a:p>
          <a:p>
            <a:r>
              <a:rPr lang="en-US" dirty="0"/>
              <a:t>After training and testing the model, we don’t care about the loss function</a:t>
            </a:r>
          </a:p>
          <a:p>
            <a:pPr marL="0" indent="0">
              <a:buNone/>
            </a:pPr>
            <a:endParaRPr lang="en-US" dirty="0"/>
          </a:p>
          <a:p>
            <a:pPr marL="0" indent="0">
              <a:buNone/>
            </a:pPr>
            <a:r>
              <a:rPr lang="en-US" dirty="0">
                <a:solidFill>
                  <a:srgbClr val="C00000"/>
                </a:solidFill>
              </a:rPr>
              <a:t>Unsupervised learning</a:t>
            </a:r>
          </a:p>
          <a:p>
            <a:r>
              <a:rPr lang="en-US" dirty="0"/>
              <a:t>A loss function characterizes what the data looks like</a:t>
            </a:r>
          </a:p>
          <a:p>
            <a:r>
              <a:rPr lang="en-US" dirty="0">
                <a:solidFill>
                  <a:srgbClr val="C00000"/>
                </a:solidFill>
              </a:rPr>
              <a:t>The loss function is our data model, and is itself our primary goal</a:t>
            </a:r>
          </a:p>
        </p:txBody>
      </p:sp>
    </p:spTree>
    <p:extLst>
      <p:ext uri="{BB962C8B-B14F-4D97-AF65-F5344CB8AC3E}">
        <p14:creationId xmlns:p14="http://schemas.microsoft.com/office/powerpoint/2010/main" val="1227621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32CF-3852-16F6-4246-CEA6E51995CA}"/>
              </a:ext>
            </a:extLst>
          </p:cNvPr>
          <p:cNvSpPr>
            <a:spLocks noGrp="1"/>
          </p:cNvSpPr>
          <p:nvPr>
            <p:ph type="title"/>
          </p:nvPr>
        </p:nvSpPr>
        <p:spPr/>
        <p:txBody>
          <a:bodyPr/>
          <a:lstStyle/>
          <a:p>
            <a:r>
              <a:rPr lang="en-US" dirty="0"/>
              <a:t>About this course</a:t>
            </a:r>
          </a:p>
        </p:txBody>
      </p:sp>
      <p:sp>
        <p:nvSpPr>
          <p:cNvPr id="3" name="Content Placeholder 2">
            <a:extLst>
              <a:ext uri="{FF2B5EF4-FFF2-40B4-BE49-F238E27FC236}">
                <a16:creationId xmlns:a16="http://schemas.microsoft.com/office/drawing/2014/main" id="{06FE5AF7-13E3-E157-2A9B-BF19D8FC8C1B}"/>
              </a:ext>
            </a:extLst>
          </p:cNvPr>
          <p:cNvSpPr>
            <a:spLocks noGrp="1"/>
          </p:cNvSpPr>
          <p:nvPr>
            <p:ph idx="1"/>
          </p:nvPr>
        </p:nvSpPr>
        <p:spPr/>
        <p:txBody>
          <a:bodyPr>
            <a:normAutofit fontScale="92500" lnSpcReduction="20000"/>
          </a:bodyPr>
          <a:lstStyle/>
          <a:p>
            <a:pPr marL="0" indent="0">
              <a:buNone/>
            </a:pPr>
            <a:r>
              <a:rPr lang="en-US" sz="1800" kern="100" dirty="0">
                <a:solidFill>
                  <a:srgbClr val="000000"/>
                </a:solidFill>
                <a:effectLst/>
                <a:latin typeface="Calibri" panose="020F0502020204030204" pitchFamily="34" charset="0"/>
                <a:ea typeface="Calibri" panose="020F0502020204030204" pitchFamily="34" charset="0"/>
              </a:rPr>
              <a:t>Introduces the fundamental concepts and techniques for data science engineering including data preprocessing, analytical models, and visualization methods. Discusses a variety of machine learning algorithms in supervised learning and unsupervised learning based on real-world applications. </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Introduction to Data Science</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Data Preprocessing</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Linear Classifiers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Non-Linear Classifiers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Decision Trees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Ensembles and Super learners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Dimensionality Reduction</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Clustering Methods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Association Rules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Introduction to Neural Networks / Deep Learning</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Introduction to Big-data Analysis </a:t>
            </a:r>
          </a:p>
        </p:txBody>
      </p:sp>
    </p:spTree>
    <p:extLst>
      <p:ext uri="{BB962C8B-B14F-4D97-AF65-F5344CB8AC3E}">
        <p14:creationId xmlns:p14="http://schemas.microsoft.com/office/powerpoint/2010/main" val="2681247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81525-38CE-7D75-4B7D-29025C7F3B70}"/>
              </a:ext>
            </a:extLst>
          </p:cNvPr>
          <p:cNvSpPr>
            <a:spLocks noGrp="1"/>
          </p:cNvSpPr>
          <p:nvPr>
            <p:ph type="title"/>
          </p:nvPr>
        </p:nvSpPr>
        <p:spPr/>
        <p:txBody>
          <a:bodyPr/>
          <a:lstStyle/>
          <a:p>
            <a:r>
              <a:rPr lang="en-US" dirty="0"/>
              <a:t>Example of Loss Function in Unsupervised</a:t>
            </a:r>
          </a:p>
        </p:txBody>
      </p:sp>
      <p:sp>
        <p:nvSpPr>
          <p:cNvPr id="3" name="Content Placeholder 2">
            <a:extLst>
              <a:ext uri="{FF2B5EF4-FFF2-40B4-BE49-F238E27FC236}">
                <a16:creationId xmlns:a16="http://schemas.microsoft.com/office/drawing/2014/main" id="{2CC9832E-320E-916A-19AD-47DD7703CE59}"/>
              </a:ext>
            </a:extLst>
          </p:cNvPr>
          <p:cNvSpPr>
            <a:spLocks noGrp="1"/>
          </p:cNvSpPr>
          <p:nvPr>
            <p:ph idx="1"/>
          </p:nvPr>
        </p:nvSpPr>
        <p:spPr/>
        <p:txBody>
          <a:bodyPr/>
          <a:lstStyle/>
          <a:p>
            <a:pPr marL="0" indent="0">
              <a:buNone/>
            </a:pPr>
            <a:r>
              <a:rPr lang="en-US" dirty="0"/>
              <a:t>Clustering:</a:t>
            </a:r>
          </a:p>
          <a:p>
            <a:pPr marL="0" indent="0">
              <a:buNone/>
            </a:pPr>
            <a:r>
              <a:rPr lang="en-US" dirty="0"/>
              <a:t> * Clustering models learns to group observations based on </a:t>
            </a:r>
            <a:r>
              <a:rPr lang="en-US" dirty="0">
                <a:solidFill>
                  <a:srgbClr val="C00000"/>
                </a:solidFill>
              </a:rPr>
              <a:t>similarities</a:t>
            </a:r>
            <a:r>
              <a:rPr lang="en-US" dirty="0"/>
              <a:t> between their features </a:t>
            </a:r>
          </a:p>
          <a:p>
            <a:pPr marL="0" indent="0">
              <a:buNone/>
            </a:pPr>
            <a:r>
              <a:rPr lang="en-US" dirty="0"/>
              <a:t>* Loss function is defined as </a:t>
            </a:r>
            <a:r>
              <a:rPr lang="en-US" dirty="0">
                <a:solidFill>
                  <a:srgbClr val="C00000"/>
                </a:solidFill>
              </a:rPr>
              <a:t>distance</a:t>
            </a:r>
            <a:r>
              <a:rPr lang="en-US" dirty="0"/>
              <a:t> between observations</a:t>
            </a:r>
          </a:p>
          <a:p>
            <a:pPr marL="0" indent="0">
              <a:buNone/>
            </a:pPr>
            <a:endParaRPr lang="en-US" dirty="0"/>
          </a:p>
          <a:p>
            <a:pPr marL="0" indent="0">
              <a:buNone/>
            </a:pPr>
            <a:endParaRPr lang="en-US" dirty="0"/>
          </a:p>
        </p:txBody>
      </p:sp>
      <p:pic>
        <p:nvPicPr>
          <p:cNvPr id="11" name="Picture 10">
            <a:extLst>
              <a:ext uri="{FF2B5EF4-FFF2-40B4-BE49-F238E27FC236}">
                <a16:creationId xmlns:a16="http://schemas.microsoft.com/office/drawing/2014/main" id="{08F40523-95B9-9121-1655-226A9CF54CB5}"/>
              </a:ext>
            </a:extLst>
          </p:cNvPr>
          <p:cNvPicPr>
            <a:picLocks noChangeAspect="1"/>
          </p:cNvPicPr>
          <p:nvPr/>
        </p:nvPicPr>
        <p:blipFill>
          <a:blip r:embed="rId3"/>
          <a:stretch>
            <a:fillRect/>
          </a:stretch>
        </p:blipFill>
        <p:spPr>
          <a:xfrm>
            <a:off x="68835" y="3673330"/>
            <a:ext cx="3143412" cy="2819545"/>
          </a:xfrm>
          <a:prstGeom prst="rect">
            <a:avLst/>
          </a:prstGeom>
        </p:spPr>
      </p:pic>
      <p:pic>
        <p:nvPicPr>
          <p:cNvPr id="13" name="Picture 12">
            <a:extLst>
              <a:ext uri="{FF2B5EF4-FFF2-40B4-BE49-F238E27FC236}">
                <a16:creationId xmlns:a16="http://schemas.microsoft.com/office/drawing/2014/main" id="{21B69000-9E35-104A-5D74-FBB4E4643B96}"/>
              </a:ext>
            </a:extLst>
          </p:cNvPr>
          <p:cNvPicPr>
            <a:picLocks noChangeAspect="1"/>
          </p:cNvPicPr>
          <p:nvPr/>
        </p:nvPicPr>
        <p:blipFill>
          <a:blip r:embed="rId4"/>
          <a:stretch>
            <a:fillRect/>
          </a:stretch>
        </p:blipFill>
        <p:spPr>
          <a:xfrm>
            <a:off x="4624510" y="4087706"/>
            <a:ext cx="6134415" cy="2089257"/>
          </a:xfrm>
          <a:prstGeom prst="rect">
            <a:avLst/>
          </a:prstGeom>
        </p:spPr>
      </p:pic>
      <p:sp>
        <p:nvSpPr>
          <p:cNvPr id="5" name="TextBox 4">
            <a:extLst>
              <a:ext uri="{FF2B5EF4-FFF2-40B4-BE49-F238E27FC236}">
                <a16:creationId xmlns:a16="http://schemas.microsoft.com/office/drawing/2014/main" id="{A1CAD268-96F8-2F08-E5AB-1BA3FDE22A2D}"/>
              </a:ext>
            </a:extLst>
          </p:cNvPr>
          <p:cNvSpPr txBox="1"/>
          <p:nvPr/>
        </p:nvSpPr>
        <p:spPr>
          <a:xfrm>
            <a:off x="6915150" y="6202363"/>
            <a:ext cx="6096000" cy="369332"/>
          </a:xfrm>
          <a:prstGeom prst="rect">
            <a:avLst/>
          </a:prstGeom>
          <a:noFill/>
        </p:spPr>
        <p:txBody>
          <a:bodyPr wrap="square">
            <a:spAutoFit/>
          </a:bodyPr>
          <a:lstStyle/>
          <a:p>
            <a:r>
              <a:rPr lang="en-US" dirty="0"/>
              <a:t>K-mean Clustering</a:t>
            </a:r>
          </a:p>
        </p:txBody>
      </p:sp>
    </p:spTree>
    <p:extLst>
      <p:ext uri="{BB962C8B-B14F-4D97-AF65-F5344CB8AC3E}">
        <p14:creationId xmlns:p14="http://schemas.microsoft.com/office/powerpoint/2010/main" val="3089922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0942" y="-73546"/>
            <a:ext cx="8229600" cy="1143000"/>
          </a:xfrm>
        </p:spPr>
        <p:txBody>
          <a:bodyPr>
            <a:normAutofit/>
          </a:bodyPr>
          <a:lstStyle/>
          <a:p>
            <a:r>
              <a:rPr lang="en-US" dirty="0"/>
              <a:t>Semi Supervised</a:t>
            </a:r>
          </a:p>
        </p:txBody>
      </p:sp>
      <p:sp>
        <p:nvSpPr>
          <p:cNvPr id="3" name="Content Placeholder 2"/>
          <p:cNvSpPr>
            <a:spLocks noGrp="1"/>
          </p:cNvSpPr>
          <p:nvPr>
            <p:ph idx="1"/>
          </p:nvPr>
        </p:nvSpPr>
        <p:spPr>
          <a:xfrm>
            <a:off x="2153689" y="1344707"/>
            <a:ext cx="8229600" cy="4525963"/>
          </a:xfrm>
        </p:spPr>
        <p:txBody>
          <a:bodyPr>
            <a:normAutofit/>
          </a:bodyPr>
          <a:lstStyle/>
          <a:p>
            <a:r>
              <a:rPr lang="en-US" sz="1800" dirty="0"/>
              <a:t>Labeled data is limited</a:t>
            </a:r>
            <a:endParaRPr lang="is-IS" sz="1600" dirty="0"/>
          </a:p>
          <a:p>
            <a:r>
              <a:rPr lang="is-IS" sz="1800" dirty="0"/>
              <a:t>Finding </a:t>
            </a:r>
            <a:r>
              <a:rPr lang="is-IS" sz="1800" i="1" dirty="0"/>
              <a:t>representations</a:t>
            </a:r>
            <a:r>
              <a:rPr lang="is-IS" sz="1800" dirty="0"/>
              <a:t> for supervised or other unsupervised models</a:t>
            </a:r>
            <a:endParaRPr lang="en-US" sz="1800" dirty="0"/>
          </a:p>
        </p:txBody>
      </p:sp>
      <p:sp>
        <p:nvSpPr>
          <p:cNvPr id="5" name="Down Arrow 3">
            <a:extLst>
              <a:ext uri="{FF2B5EF4-FFF2-40B4-BE49-F238E27FC236}">
                <a16:creationId xmlns:a16="http://schemas.microsoft.com/office/drawing/2014/main" id="{340395BB-053C-4DCA-CE8B-A22273344CE2}"/>
              </a:ext>
            </a:extLst>
          </p:cNvPr>
          <p:cNvSpPr/>
          <p:nvPr/>
        </p:nvSpPr>
        <p:spPr>
          <a:xfrm rot="16200000">
            <a:off x="6183862" y="2990735"/>
            <a:ext cx="762286" cy="7620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4">
            <a:extLst>
              <a:ext uri="{FF2B5EF4-FFF2-40B4-BE49-F238E27FC236}">
                <a16:creationId xmlns:a16="http://schemas.microsoft.com/office/drawing/2014/main" id="{185F1B2D-1B43-7964-D62B-3DD6D712FFE7}"/>
              </a:ext>
            </a:extLst>
          </p:cNvPr>
          <p:cNvSpPr/>
          <p:nvPr/>
        </p:nvSpPr>
        <p:spPr>
          <a:xfrm rot="5234415">
            <a:off x="5896644" y="4723563"/>
            <a:ext cx="762286" cy="7620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A1528E7-714D-5B89-3316-6C91D5A5510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26348" y="3142150"/>
            <a:ext cx="2337140" cy="2890132"/>
          </a:xfrm>
          <a:prstGeom prst="rect">
            <a:avLst/>
          </a:prstGeom>
          <a:noFill/>
          <a:ln>
            <a:noFill/>
          </a:ln>
        </p:spPr>
      </p:pic>
      <p:pic>
        <p:nvPicPr>
          <p:cNvPr id="8" name="Picture 7">
            <a:extLst>
              <a:ext uri="{FF2B5EF4-FFF2-40B4-BE49-F238E27FC236}">
                <a16:creationId xmlns:a16="http://schemas.microsoft.com/office/drawing/2014/main" id="{E677D877-986C-0839-C85A-EFAA701FF17A}"/>
              </a:ext>
            </a:extLst>
          </p:cNvPr>
          <p:cNvPicPr>
            <a:picLocks noChangeAspect="1"/>
          </p:cNvPicPr>
          <p:nvPr/>
        </p:nvPicPr>
        <p:blipFill>
          <a:blip r:embed="rId4"/>
          <a:stretch>
            <a:fillRect/>
          </a:stretch>
        </p:blipFill>
        <p:spPr>
          <a:xfrm>
            <a:off x="2544340" y="4449743"/>
            <a:ext cx="2911915" cy="1696180"/>
          </a:xfrm>
          <a:prstGeom prst="rect">
            <a:avLst/>
          </a:prstGeom>
        </p:spPr>
      </p:pic>
      <p:sp>
        <p:nvSpPr>
          <p:cNvPr id="9" name="Rectangle 8">
            <a:extLst>
              <a:ext uri="{FF2B5EF4-FFF2-40B4-BE49-F238E27FC236}">
                <a16:creationId xmlns:a16="http://schemas.microsoft.com/office/drawing/2014/main" id="{A2EEB6BB-E926-345A-6FED-AF0526E3F165}"/>
              </a:ext>
            </a:extLst>
          </p:cNvPr>
          <p:cNvSpPr/>
          <p:nvPr/>
        </p:nvSpPr>
        <p:spPr>
          <a:xfrm>
            <a:off x="5996225" y="2698411"/>
            <a:ext cx="3611934" cy="338554"/>
          </a:xfrm>
          <a:prstGeom prst="rect">
            <a:avLst/>
          </a:prstGeom>
        </p:spPr>
        <p:txBody>
          <a:bodyPr wrap="square">
            <a:spAutoFit/>
          </a:bodyPr>
          <a:lstStyle/>
          <a:p>
            <a:pPr algn="just" rtl="1"/>
            <a:r>
              <a:rPr lang="en-US" sz="1600" b="1" dirty="0"/>
              <a:t>Hierarchical Clustering</a:t>
            </a:r>
          </a:p>
        </p:txBody>
      </p:sp>
      <p:sp>
        <p:nvSpPr>
          <p:cNvPr id="10" name="Rectangle 9">
            <a:extLst>
              <a:ext uri="{FF2B5EF4-FFF2-40B4-BE49-F238E27FC236}">
                <a16:creationId xmlns:a16="http://schemas.microsoft.com/office/drawing/2014/main" id="{A2EC216B-007C-D50F-9A79-8F287EC86ECD}"/>
              </a:ext>
            </a:extLst>
          </p:cNvPr>
          <p:cNvSpPr/>
          <p:nvPr/>
        </p:nvSpPr>
        <p:spPr>
          <a:xfrm>
            <a:off x="-328467" y="4060678"/>
            <a:ext cx="5784722" cy="307777"/>
          </a:xfrm>
          <a:prstGeom prst="rect">
            <a:avLst/>
          </a:prstGeom>
        </p:spPr>
        <p:txBody>
          <a:bodyPr wrap="square">
            <a:spAutoFit/>
          </a:bodyPr>
          <a:lstStyle/>
          <a:p>
            <a:pPr algn="just" rtl="1"/>
            <a:r>
              <a:rPr lang="en-US" sz="1400" b="1" dirty="0"/>
              <a:t>Using labeled data in other ML models</a:t>
            </a:r>
          </a:p>
        </p:txBody>
      </p:sp>
      <p:sp>
        <p:nvSpPr>
          <p:cNvPr id="11" name="Rectangle 10">
            <a:extLst>
              <a:ext uri="{FF2B5EF4-FFF2-40B4-BE49-F238E27FC236}">
                <a16:creationId xmlns:a16="http://schemas.microsoft.com/office/drawing/2014/main" id="{DE85141B-1E06-5D7C-E575-87BBC6D529C7}"/>
              </a:ext>
            </a:extLst>
          </p:cNvPr>
          <p:cNvSpPr/>
          <p:nvPr/>
        </p:nvSpPr>
        <p:spPr>
          <a:xfrm>
            <a:off x="2348547" y="2659155"/>
            <a:ext cx="2621077" cy="307777"/>
          </a:xfrm>
          <a:prstGeom prst="rect">
            <a:avLst/>
          </a:prstGeom>
        </p:spPr>
        <p:txBody>
          <a:bodyPr wrap="square">
            <a:spAutoFit/>
          </a:bodyPr>
          <a:lstStyle/>
          <a:p>
            <a:pPr algn="just" rtl="1"/>
            <a:r>
              <a:rPr lang="en-US" sz="1400" b="1" dirty="0"/>
              <a:t>Unlabeled data</a:t>
            </a:r>
          </a:p>
        </p:txBody>
      </p:sp>
      <p:pic>
        <p:nvPicPr>
          <p:cNvPr id="12" name="Picture 11">
            <a:extLst>
              <a:ext uri="{FF2B5EF4-FFF2-40B4-BE49-F238E27FC236}">
                <a16:creationId xmlns:a16="http://schemas.microsoft.com/office/drawing/2014/main" id="{1EB2996C-79AD-F3F2-A645-B0B201C561A3}"/>
              </a:ext>
            </a:extLst>
          </p:cNvPr>
          <p:cNvPicPr>
            <a:picLocks noChangeAspect="1"/>
          </p:cNvPicPr>
          <p:nvPr/>
        </p:nvPicPr>
        <p:blipFill>
          <a:blip r:embed="rId5"/>
          <a:stretch>
            <a:fillRect/>
          </a:stretch>
        </p:blipFill>
        <p:spPr>
          <a:xfrm>
            <a:off x="2153689" y="2997224"/>
            <a:ext cx="3611934" cy="924683"/>
          </a:xfrm>
          <a:prstGeom prst="rect">
            <a:avLst/>
          </a:prstGeom>
        </p:spPr>
      </p:pic>
    </p:spTree>
    <p:extLst>
      <p:ext uri="{BB962C8B-B14F-4D97-AF65-F5344CB8AC3E}">
        <p14:creationId xmlns:p14="http://schemas.microsoft.com/office/powerpoint/2010/main" val="77752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022722-C953-69CA-4190-7623A96AECEF}"/>
              </a:ext>
            </a:extLst>
          </p:cNvPr>
          <p:cNvSpPr>
            <a:spLocks noGrp="1"/>
          </p:cNvSpPr>
          <p:nvPr>
            <p:ph type="sldNum" sz="quarter" idx="12"/>
          </p:nvPr>
        </p:nvSpPr>
        <p:spPr/>
        <p:txBody>
          <a:bodyPr/>
          <a:lstStyle/>
          <a:p>
            <a:fld id="{38A32D33-4280-084A-95CA-F611CFB15E66}" type="slidenum">
              <a:rPr lang="en-US" smtClean="0"/>
              <a:pPr/>
              <a:t>32</a:t>
            </a:fld>
            <a:endParaRPr lang="en-US"/>
          </a:p>
        </p:txBody>
      </p:sp>
      <p:pic>
        <p:nvPicPr>
          <p:cNvPr id="4" name="Picture 3" descr="A cartoon of a robot and an arcade machine&#10;&#10;Description automatically generated">
            <a:extLst>
              <a:ext uri="{FF2B5EF4-FFF2-40B4-BE49-F238E27FC236}">
                <a16:creationId xmlns:a16="http://schemas.microsoft.com/office/drawing/2014/main" id="{BCDF2D72-9FDE-CD3B-954D-7DDA8BF75EE5}"/>
              </a:ext>
            </a:extLst>
          </p:cNvPr>
          <p:cNvPicPr>
            <a:picLocks noChangeAspect="1"/>
          </p:cNvPicPr>
          <p:nvPr/>
        </p:nvPicPr>
        <p:blipFill>
          <a:blip r:embed="rId3"/>
          <a:stretch>
            <a:fillRect/>
          </a:stretch>
        </p:blipFill>
        <p:spPr>
          <a:xfrm>
            <a:off x="1844040" y="1199213"/>
            <a:ext cx="8503920" cy="4459575"/>
          </a:xfrm>
          <a:prstGeom prst="rect">
            <a:avLst/>
          </a:prstGeom>
        </p:spPr>
      </p:pic>
      <p:sp>
        <p:nvSpPr>
          <p:cNvPr id="6" name="TextBox 5">
            <a:extLst>
              <a:ext uri="{FF2B5EF4-FFF2-40B4-BE49-F238E27FC236}">
                <a16:creationId xmlns:a16="http://schemas.microsoft.com/office/drawing/2014/main" id="{0C33BA6B-D52B-6FAC-E1DF-5155C5A01289}"/>
              </a:ext>
            </a:extLst>
          </p:cNvPr>
          <p:cNvSpPr txBox="1"/>
          <p:nvPr/>
        </p:nvSpPr>
        <p:spPr>
          <a:xfrm>
            <a:off x="2373086" y="218258"/>
            <a:ext cx="7223760" cy="769441"/>
          </a:xfrm>
          <a:prstGeom prst="rect">
            <a:avLst/>
          </a:prstGeom>
          <a:noFill/>
        </p:spPr>
        <p:txBody>
          <a:bodyPr wrap="square">
            <a:spAutoFit/>
          </a:bodyPr>
          <a:lstStyle/>
          <a:p>
            <a:pPr algn="ctr"/>
            <a:r>
              <a:rPr lang="en-US" sz="4400" dirty="0">
                <a:latin typeface="+mj-lt"/>
                <a:ea typeface="+mj-ea"/>
                <a:cs typeface="+mj-cs"/>
              </a:rPr>
              <a:t>Reinforcement Learning</a:t>
            </a:r>
          </a:p>
        </p:txBody>
      </p:sp>
      <p:sp>
        <p:nvSpPr>
          <p:cNvPr id="8" name="TextBox 7">
            <a:extLst>
              <a:ext uri="{FF2B5EF4-FFF2-40B4-BE49-F238E27FC236}">
                <a16:creationId xmlns:a16="http://schemas.microsoft.com/office/drawing/2014/main" id="{C697634F-CD92-1DAB-1778-FB20D7F4B6E2}"/>
              </a:ext>
            </a:extLst>
          </p:cNvPr>
          <p:cNvSpPr txBox="1"/>
          <p:nvPr/>
        </p:nvSpPr>
        <p:spPr>
          <a:xfrm>
            <a:off x="9243637" y="5520287"/>
            <a:ext cx="1307822" cy="276999"/>
          </a:xfrm>
          <a:prstGeom prst="rect">
            <a:avLst/>
          </a:prstGeom>
          <a:noFill/>
        </p:spPr>
        <p:txBody>
          <a:bodyPr wrap="square">
            <a:spAutoFit/>
          </a:bodyPr>
          <a:lstStyle/>
          <a:p>
            <a:r>
              <a:rPr lang="en-US" sz="1200" dirty="0"/>
              <a:t>Database camp</a:t>
            </a:r>
          </a:p>
        </p:txBody>
      </p:sp>
    </p:spTree>
    <p:extLst>
      <p:ext uri="{BB962C8B-B14F-4D97-AF65-F5344CB8AC3E}">
        <p14:creationId xmlns:p14="http://schemas.microsoft.com/office/powerpoint/2010/main" val="271650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FB1597-C5EC-A22D-F6E9-5F66A9B9E4CD}"/>
              </a:ext>
            </a:extLst>
          </p:cNvPr>
          <p:cNvSpPr>
            <a:spLocks noGrp="1"/>
          </p:cNvSpPr>
          <p:nvPr>
            <p:ph type="sldNum" sz="quarter" idx="12"/>
          </p:nvPr>
        </p:nvSpPr>
        <p:spPr/>
        <p:txBody>
          <a:bodyPr/>
          <a:lstStyle/>
          <a:p>
            <a:fld id="{38A32D33-4280-084A-95CA-F611CFB15E66}" type="slidenum">
              <a:rPr lang="en-US" smtClean="0"/>
              <a:pPr/>
              <a:t>33</a:t>
            </a:fld>
            <a:endParaRPr lang="en-US"/>
          </a:p>
        </p:txBody>
      </p:sp>
      <p:pic>
        <p:nvPicPr>
          <p:cNvPr id="4" name="Picture 3" descr="A diagram of a robot&#10;&#10;Description automatically generated">
            <a:extLst>
              <a:ext uri="{FF2B5EF4-FFF2-40B4-BE49-F238E27FC236}">
                <a16:creationId xmlns:a16="http://schemas.microsoft.com/office/drawing/2014/main" id="{071D240C-F60C-3069-943F-73CAA9427CDA}"/>
              </a:ext>
            </a:extLst>
          </p:cNvPr>
          <p:cNvPicPr>
            <a:picLocks noChangeAspect="1"/>
          </p:cNvPicPr>
          <p:nvPr/>
        </p:nvPicPr>
        <p:blipFill>
          <a:blip r:embed="rId3"/>
          <a:stretch>
            <a:fillRect/>
          </a:stretch>
        </p:blipFill>
        <p:spPr>
          <a:xfrm>
            <a:off x="2867025" y="1075075"/>
            <a:ext cx="6953250" cy="4964621"/>
          </a:xfrm>
          <a:prstGeom prst="rect">
            <a:avLst/>
          </a:prstGeom>
        </p:spPr>
      </p:pic>
      <p:sp>
        <p:nvSpPr>
          <p:cNvPr id="6" name="TextBox 5">
            <a:extLst>
              <a:ext uri="{FF2B5EF4-FFF2-40B4-BE49-F238E27FC236}">
                <a16:creationId xmlns:a16="http://schemas.microsoft.com/office/drawing/2014/main" id="{CEF01A57-FCD0-6A1B-CF46-ED771EB146B7}"/>
              </a:ext>
            </a:extLst>
          </p:cNvPr>
          <p:cNvSpPr txBox="1"/>
          <p:nvPr/>
        </p:nvSpPr>
        <p:spPr>
          <a:xfrm>
            <a:off x="1771650" y="6169580"/>
            <a:ext cx="4572000" cy="276999"/>
          </a:xfrm>
          <a:prstGeom prst="rect">
            <a:avLst/>
          </a:prstGeom>
          <a:noFill/>
        </p:spPr>
        <p:txBody>
          <a:bodyPr wrap="square">
            <a:spAutoFit/>
          </a:bodyPr>
          <a:lstStyle/>
          <a:p>
            <a:r>
              <a:rPr lang="en-US" sz="1200" dirty="0" err="1"/>
              <a:t>marutitech</a:t>
            </a:r>
            <a:endParaRPr lang="en-US" sz="1200" dirty="0"/>
          </a:p>
        </p:txBody>
      </p:sp>
    </p:spTree>
    <p:extLst>
      <p:ext uri="{BB962C8B-B14F-4D97-AF65-F5344CB8AC3E}">
        <p14:creationId xmlns:p14="http://schemas.microsoft.com/office/powerpoint/2010/main" val="3470474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73B-0C4B-08DE-8C52-B7382CC0E3F6}"/>
              </a:ext>
            </a:extLst>
          </p:cNvPr>
          <p:cNvSpPr>
            <a:spLocks noGrp="1"/>
          </p:cNvSpPr>
          <p:nvPr>
            <p:ph type="title"/>
          </p:nvPr>
        </p:nvSpPr>
        <p:spPr/>
        <p:txBody>
          <a:bodyPr>
            <a:normAutofit/>
          </a:bodyPr>
          <a:lstStyle/>
          <a:p>
            <a:r>
              <a:rPr lang="en-US" sz="3600" dirty="0"/>
              <a:t>White-box vs. Black-box ML</a:t>
            </a:r>
          </a:p>
        </p:txBody>
      </p:sp>
      <p:sp>
        <p:nvSpPr>
          <p:cNvPr id="4" name="Slide Number Placeholder 3">
            <a:extLst>
              <a:ext uri="{FF2B5EF4-FFF2-40B4-BE49-F238E27FC236}">
                <a16:creationId xmlns:a16="http://schemas.microsoft.com/office/drawing/2014/main" id="{30137739-444C-927C-1CAE-EA2C90498EF9}"/>
              </a:ext>
            </a:extLst>
          </p:cNvPr>
          <p:cNvSpPr>
            <a:spLocks noGrp="1"/>
          </p:cNvSpPr>
          <p:nvPr>
            <p:ph type="sldNum" sz="quarter" idx="12"/>
          </p:nvPr>
        </p:nvSpPr>
        <p:spPr/>
        <p:txBody>
          <a:bodyPr/>
          <a:lstStyle/>
          <a:p>
            <a:fld id="{38A32D33-4280-084A-95CA-F611CFB15E66}" type="slidenum">
              <a:rPr lang="en-US" smtClean="0"/>
              <a:pPr/>
              <a:t>34</a:t>
            </a:fld>
            <a:endParaRPr lang="en-US"/>
          </a:p>
        </p:txBody>
      </p:sp>
      <p:pic>
        <p:nvPicPr>
          <p:cNvPr id="12" name="Content Placeholder 11" descr="A diagram of a pyramid&#10;&#10;Description automatically generated">
            <a:extLst>
              <a:ext uri="{FF2B5EF4-FFF2-40B4-BE49-F238E27FC236}">
                <a16:creationId xmlns:a16="http://schemas.microsoft.com/office/drawing/2014/main" id="{D4BAE8A8-90BC-A1A4-E5EB-64EAD84B09C7}"/>
              </a:ext>
            </a:extLst>
          </p:cNvPr>
          <p:cNvPicPr>
            <a:picLocks noGrp="1" noChangeAspect="1"/>
          </p:cNvPicPr>
          <p:nvPr>
            <p:ph idx="1"/>
          </p:nvPr>
        </p:nvPicPr>
        <p:blipFill>
          <a:blip r:embed="rId2"/>
          <a:stretch>
            <a:fillRect/>
          </a:stretch>
        </p:blipFill>
        <p:spPr>
          <a:xfrm>
            <a:off x="3548743" y="2251736"/>
            <a:ext cx="6021976" cy="3708701"/>
          </a:xfrm>
        </p:spPr>
      </p:pic>
      <p:sp>
        <p:nvSpPr>
          <p:cNvPr id="5" name="TextBox 4">
            <a:extLst>
              <a:ext uri="{FF2B5EF4-FFF2-40B4-BE49-F238E27FC236}">
                <a16:creationId xmlns:a16="http://schemas.microsoft.com/office/drawing/2014/main" id="{70B25FC2-B90B-EDCE-C0E9-FEFA89A161E1}"/>
              </a:ext>
            </a:extLst>
          </p:cNvPr>
          <p:cNvSpPr txBox="1"/>
          <p:nvPr/>
        </p:nvSpPr>
        <p:spPr>
          <a:xfrm>
            <a:off x="1621972" y="1328406"/>
            <a:ext cx="8948057" cy="923330"/>
          </a:xfrm>
          <a:prstGeom prst="rect">
            <a:avLst/>
          </a:prstGeom>
          <a:noFill/>
        </p:spPr>
        <p:txBody>
          <a:bodyPr wrap="square">
            <a:spAutoFit/>
          </a:bodyPr>
          <a:lstStyle/>
          <a:p>
            <a:endParaRPr lang="en-US" dirty="0"/>
          </a:p>
          <a:p>
            <a:r>
              <a:rPr lang="en-US" dirty="0"/>
              <a:t>Interpretable results for developing data-driven theories</a:t>
            </a:r>
          </a:p>
          <a:p>
            <a:r>
              <a:rPr lang="en-US" dirty="0"/>
              <a:t>Transparency makes more reliable results than opaque models</a:t>
            </a:r>
          </a:p>
        </p:txBody>
      </p:sp>
      <p:sp>
        <p:nvSpPr>
          <p:cNvPr id="7" name="TextBox 6">
            <a:extLst>
              <a:ext uri="{FF2B5EF4-FFF2-40B4-BE49-F238E27FC236}">
                <a16:creationId xmlns:a16="http://schemas.microsoft.com/office/drawing/2014/main" id="{2658CC1F-14EB-A911-02CE-1F297952B51A}"/>
              </a:ext>
            </a:extLst>
          </p:cNvPr>
          <p:cNvSpPr txBox="1"/>
          <p:nvPr/>
        </p:nvSpPr>
        <p:spPr>
          <a:xfrm>
            <a:off x="7719060" y="5532190"/>
            <a:ext cx="4702628" cy="646331"/>
          </a:xfrm>
          <a:prstGeom prst="rect">
            <a:avLst/>
          </a:prstGeom>
          <a:noFill/>
        </p:spPr>
        <p:txBody>
          <a:bodyPr wrap="square">
            <a:spAutoFit/>
          </a:bodyPr>
          <a:lstStyle/>
          <a:p>
            <a:r>
              <a:rPr lang="en-US" dirty="0"/>
              <a:t>High predictive accuracy</a:t>
            </a:r>
          </a:p>
          <a:p>
            <a:r>
              <a:rPr lang="en-US" dirty="0"/>
              <a:t>Highly complex models</a:t>
            </a:r>
          </a:p>
        </p:txBody>
      </p:sp>
      <p:sp>
        <p:nvSpPr>
          <p:cNvPr id="6" name="TextBox 5">
            <a:extLst>
              <a:ext uri="{FF2B5EF4-FFF2-40B4-BE49-F238E27FC236}">
                <a16:creationId xmlns:a16="http://schemas.microsoft.com/office/drawing/2014/main" id="{9BA33A06-CA0F-0F1F-41FD-AC129138EFB2}"/>
              </a:ext>
            </a:extLst>
          </p:cNvPr>
          <p:cNvSpPr txBox="1"/>
          <p:nvPr/>
        </p:nvSpPr>
        <p:spPr>
          <a:xfrm>
            <a:off x="10090240" y="3826170"/>
            <a:ext cx="1958885" cy="369332"/>
          </a:xfrm>
          <a:prstGeom prst="rect">
            <a:avLst/>
          </a:prstGeom>
          <a:noFill/>
        </p:spPr>
        <p:txBody>
          <a:bodyPr wrap="square">
            <a:spAutoFit/>
          </a:bodyPr>
          <a:lstStyle/>
          <a:p>
            <a:r>
              <a:rPr lang="en-US" b="0" i="0" dirty="0">
                <a:solidFill>
                  <a:srgbClr val="FF0000"/>
                </a:solidFill>
                <a:effectLst/>
                <a:latin typeface="IBM Plex Sans" panose="020F0502020204030204" pitchFamily="34" charset="0"/>
              </a:rPr>
              <a:t>Explainable AI</a:t>
            </a:r>
            <a:endParaRPr lang="en-US" dirty="0">
              <a:solidFill>
                <a:srgbClr val="FF0000"/>
              </a:solidFill>
            </a:endParaRPr>
          </a:p>
        </p:txBody>
      </p:sp>
    </p:spTree>
    <p:extLst>
      <p:ext uri="{BB962C8B-B14F-4D97-AF65-F5344CB8AC3E}">
        <p14:creationId xmlns:p14="http://schemas.microsoft.com/office/powerpoint/2010/main" val="182957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6663A3-4F90-043A-9D92-B17D9D3D765E}"/>
              </a:ext>
            </a:extLst>
          </p:cNvPr>
          <p:cNvPicPr>
            <a:picLocks noChangeAspect="1"/>
          </p:cNvPicPr>
          <p:nvPr/>
        </p:nvPicPr>
        <p:blipFill>
          <a:blip r:embed="rId3"/>
          <a:stretch>
            <a:fillRect/>
          </a:stretch>
        </p:blipFill>
        <p:spPr>
          <a:xfrm>
            <a:off x="1524000" y="1496692"/>
            <a:ext cx="9144000" cy="3629354"/>
          </a:xfrm>
          <a:prstGeom prst="rect">
            <a:avLst/>
          </a:prstGeom>
        </p:spPr>
      </p:pic>
      <p:sp>
        <p:nvSpPr>
          <p:cNvPr id="3" name="Title 2">
            <a:extLst>
              <a:ext uri="{FF2B5EF4-FFF2-40B4-BE49-F238E27FC236}">
                <a16:creationId xmlns:a16="http://schemas.microsoft.com/office/drawing/2014/main" id="{93339716-E5EF-5C11-2CC5-4443DF9C37B9}"/>
              </a:ext>
            </a:extLst>
          </p:cNvPr>
          <p:cNvSpPr>
            <a:spLocks noGrp="1"/>
          </p:cNvSpPr>
          <p:nvPr>
            <p:ph type="title"/>
          </p:nvPr>
        </p:nvSpPr>
        <p:spPr>
          <a:xfrm>
            <a:off x="1981200" y="223267"/>
            <a:ext cx="8229600" cy="1143000"/>
          </a:xfrm>
        </p:spPr>
        <p:txBody>
          <a:bodyPr>
            <a:normAutofit/>
          </a:bodyPr>
          <a:lstStyle/>
          <a:p>
            <a:r>
              <a:rPr lang="en-US" sz="3200" dirty="0"/>
              <a:t>White-box Model</a:t>
            </a:r>
            <a:br>
              <a:rPr lang="en-US" sz="3200" dirty="0"/>
            </a:br>
            <a:r>
              <a:rPr lang="en-US" sz="3200" dirty="0"/>
              <a:t>Decision Tree (Predictive Model)</a:t>
            </a:r>
          </a:p>
        </p:txBody>
      </p:sp>
      <p:sp>
        <p:nvSpPr>
          <p:cNvPr id="5" name="TextBox 4">
            <a:extLst>
              <a:ext uri="{FF2B5EF4-FFF2-40B4-BE49-F238E27FC236}">
                <a16:creationId xmlns:a16="http://schemas.microsoft.com/office/drawing/2014/main" id="{81BB48BF-E878-5CFF-0AD9-85953BFF9C63}"/>
              </a:ext>
            </a:extLst>
          </p:cNvPr>
          <p:cNvSpPr txBox="1"/>
          <p:nvPr/>
        </p:nvSpPr>
        <p:spPr>
          <a:xfrm>
            <a:off x="8872135" y="4030562"/>
            <a:ext cx="1607589" cy="830356"/>
          </a:xfrm>
          <a:prstGeom prst="rect">
            <a:avLst/>
          </a:prstGeom>
          <a:noFill/>
        </p:spPr>
        <p:txBody>
          <a:bodyPr wrap="square">
            <a:spAutoFit/>
          </a:bodyPr>
          <a:lstStyle/>
          <a:p>
            <a:pPr>
              <a:lnSpc>
                <a:spcPct val="107000"/>
              </a:lnSpc>
              <a:spcAft>
                <a:spcPts val="600"/>
              </a:spcAft>
            </a:pPr>
            <a:r>
              <a:rPr lang="en-US" sz="1200" b="1" dirty="0">
                <a:latin typeface="Calibri" panose="020F0502020204030204" pitchFamily="34" charset="0"/>
                <a:ea typeface="Calibri" panose="020F0502020204030204" pitchFamily="34" charset="0"/>
                <a:cs typeface="Times New Roman" panose="02020603050405020304" pitchFamily="18" charset="0"/>
              </a:rPr>
              <a:t>1-&gt; </a:t>
            </a:r>
            <a:r>
              <a:rPr lang="en-US" sz="12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Susceptible</a:t>
            </a:r>
          </a:p>
          <a:p>
            <a:pPr>
              <a:lnSpc>
                <a:spcPct val="107000"/>
              </a:lnSpc>
              <a:spcAft>
                <a:spcPts val="600"/>
              </a:spcAft>
            </a:pPr>
            <a:r>
              <a:rPr lang="en-US" sz="1200" b="1" dirty="0">
                <a:latin typeface="Calibri" panose="020F0502020204030204" pitchFamily="34" charset="0"/>
                <a:ea typeface="Calibri" panose="020F0502020204030204" pitchFamily="34" charset="0"/>
                <a:cs typeface="Times New Roman" panose="02020603050405020304" pitchFamily="18" charset="0"/>
              </a:rPr>
              <a:t>2-&gt; </a:t>
            </a:r>
            <a:r>
              <a:rPr lang="en-US" sz="1200" b="1" dirty="0">
                <a:solidFill>
                  <a:srgbClr val="FFC000"/>
                </a:solidFill>
                <a:latin typeface="Calibri" panose="020F0502020204030204" pitchFamily="34" charset="0"/>
                <a:ea typeface="Calibri" panose="020F0502020204030204" pitchFamily="34" charset="0"/>
                <a:cs typeface="Times New Roman" panose="02020603050405020304" pitchFamily="18" charset="0"/>
              </a:rPr>
              <a:t>Intermediate</a:t>
            </a:r>
          </a:p>
          <a:p>
            <a:pPr>
              <a:lnSpc>
                <a:spcPct val="107000"/>
              </a:lnSpc>
              <a:spcAft>
                <a:spcPts val="600"/>
              </a:spcAft>
            </a:pPr>
            <a:r>
              <a:rPr lang="en-US" sz="1200" b="1" dirty="0">
                <a:latin typeface="Calibri" panose="020F0502020204030204" pitchFamily="34" charset="0"/>
                <a:ea typeface="Calibri" panose="020F0502020204030204" pitchFamily="34" charset="0"/>
                <a:cs typeface="Times New Roman" panose="02020603050405020304" pitchFamily="18" charset="0"/>
              </a:rPr>
              <a:t>3-&gt; </a:t>
            </a:r>
            <a:r>
              <a:rPr lang="en-US" sz="1200"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Resistant</a:t>
            </a:r>
          </a:p>
        </p:txBody>
      </p:sp>
      <p:pic>
        <p:nvPicPr>
          <p:cNvPr id="11" name="Picture 10">
            <a:extLst>
              <a:ext uri="{FF2B5EF4-FFF2-40B4-BE49-F238E27FC236}">
                <a16:creationId xmlns:a16="http://schemas.microsoft.com/office/drawing/2014/main" id="{5EEC0178-0D53-477C-847D-06369E934D04}"/>
              </a:ext>
            </a:extLst>
          </p:cNvPr>
          <p:cNvPicPr>
            <a:picLocks noChangeAspect="1"/>
          </p:cNvPicPr>
          <p:nvPr/>
        </p:nvPicPr>
        <p:blipFill>
          <a:blip r:embed="rId4"/>
          <a:stretch>
            <a:fillRect/>
          </a:stretch>
        </p:blipFill>
        <p:spPr>
          <a:xfrm>
            <a:off x="3837688" y="5527313"/>
            <a:ext cx="5644693" cy="960503"/>
          </a:xfrm>
          <a:prstGeom prst="rect">
            <a:avLst/>
          </a:prstGeom>
        </p:spPr>
      </p:pic>
      <p:sp>
        <p:nvSpPr>
          <p:cNvPr id="13" name="TextBox 12">
            <a:extLst>
              <a:ext uri="{FF2B5EF4-FFF2-40B4-BE49-F238E27FC236}">
                <a16:creationId xmlns:a16="http://schemas.microsoft.com/office/drawing/2014/main" id="{F2A156CA-13FB-720F-A570-69E6098980D9}"/>
              </a:ext>
            </a:extLst>
          </p:cNvPr>
          <p:cNvSpPr txBox="1"/>
          <p:nvPr/>
        </p:nvSpPr>
        <p:spPr>
          <a:xfrm>
            <a:off x="1787471" y="5767535"/>
            <a:ext cx="4572000" cy="369332"/>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Hyperparameters</a:t>
            </a:r>
          </a:p>
        </p:txBody>
      </p:sp>
    </p:spTree>
    <p:extLst>
      <p:ext uri="{BB962C8B-B14F-4D97-AF65-F5344CB8AC3E}">
        <p14:creationId xmlns:p14="http://schemas.microsoft.com/office/powerpoint/2010/main" val="3583456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72C40C-6071-512A-5355-10379CF9491E}"/>
              </a:ext>
            </a:extLst>
          </p:cNvPr>
          <p:cNvSpPr>
            <a:spLocks noGrp="1"/>
          </p:cNvSpPr>
          <p:nvPr>
            <p:ph type="title" idx="4294967295"/>
          </p:nvPr>
        </p:nvSpPr>
        <p:spPr>
          <a:xfrm>
            <a:off x="1811676" y="258508"/>
            <a:ext cx="8845324" cy="402797"/>
          </a:xfrm>
        </p:spPr>
        <p:txBody>
          <a:bodyPr>
            <a:noAutofit/>
          </a:bodyPr>
          <a:lstStyle/>
          <a:p>
            <a:r>
              <a:rPr lang="en-US" sz="3200" dirty="0"/>
              <a:t>White-box Model</a:t>
            </a:r>
            <a:br>
              <a:rPr lang="en-US" sz="3200" dirty="0"/>
            </a:br>
            <a:r>
              <a:rPr lang="en-US" sz="3200" dirty="0"/>
              <a:t>Association Rules (Descriptive &amp; Predictive Model)</a:t>
            </a:r>
          </a:p>
        </p:txBody>
      </p:sp>
      <p:pic>
        <p:nvPicPr>
          <p:cNvPr id="4" name="Picture 3">
            <a:extLst>
              <a:ext uri="{FF2B5EF4-FFF2-40B4-BE49-F238E27FC236}">
                <a16:creationId xmlns:a16="http://schemas.microsoft.com/office/drawing/2014/main" id="{26A4376F-5C9D-4A83-807D-273D68CD14D0}"/>
              </a:ext>
            </a:extLst>
          </p:cNvPr>
          <p:cNvPicPr>
            <a:picLocks noChangeAspect="1"/>
          </p:cNvPicPr>
          <p:nvPr/>
        </p:nvPicPr>
        <p:blipFill>
          <a:blip r:embed="rId2"/>
          <a:stretch>
            <a:fillRect/>
          </a:stretch>
        </p:blipFill>
        <p:spPr>
          <a:xfrm>
            <a:off x="1721101" y="1549284"/>
            <a:ext cx="3406466" cy="4124236"/>
          </a:xfrm>
          <a:prstGeom prst="rect">
            <a:avLst/>
          </a:prstGeom>
        </p:spPr>
      </p:pic>
      <p:pic>
        <p:nvPicPr>
          <p:cNvPr id="5" name="Picture 4">
            <a:extLst>
              <a:ext uri="{FF2B5EF4-FFF2-40B4-BE49-F238E27FC236}">
                <a16:creationId xmlns:a16="http://schemas.microsoft.com/office/drawing/2014/main" id="{14E6B36E-9596-29B8-637F-AC55B933967E}"/>
              </a:ext>
            </a:extLst>
          </p:cNvPr>
          <p:cNvPicPr>
            <a:picLocks noChangeAspect="1"/>
          </p:cNvPicPr>
          <p:nvPr/>
        </p:nvPicPr>
        <p:blipFill>
          <a:blip r:embed="rId3"/>
          <a:stretch>
            <a:fillRect/>
          </a:stretch>
        </p:blipFill>
        <p:spPr>
          <a:xfrm>
            <a:off x="5587460" y="870313"/>
            <a:ext cx="5069541" cy="5143500"/>
          </a:xfrm>
          <a:prstGeom prst="rect">
            <a:avLst/>
          </a:prstGeom>
        </p:spPr>
      </p:pic>
      <p:pic>
        <p:nvPicPr>
          <p:cNvPr id="2" name="Picture 1">
            <a:extLst>
              <a:ext uri="{FF2B5EF4-FFF2-40B4-BE49-F238E27FC236}">
                <a16:creationId xmlns:a16="http://schemas.microsoft.com/office/drawing/2014/main" id="{CF85E4FB-2DA0-24C6-959B-A0FF44E5DF08}"/>
              </a:ext>
            </a:extLst>
          </p:cNvPr>
          <p:cNvPicPr>
            <a:picLocks noChangeAspect="1"/>
          </p:cNvPicPr>
          <p:nvPr/>
        </p:nvPicPr>
        <p:blipFill>
          <a:blip r:embed="rId4"/>
          <a:stretch>
            <a:fillRect/>
          </a:stretch>
        </p:blipFill>
        <p:spPr>
          <a:xfrm>
            <a:off x="3599381" y="4724561"/>
            <a:ext cx="2856215" cy="2142161"/>
          </a:xfrm>
          <a:prstGeom prst="rect">
            <a:avLst/>
          </a:prstGeom>
        </p:spPr>
      </p:pic>
    </p:spTree>
    <p:extLst>
      <p:ext uri="{BB962C8B-B14F-4D97-AF65-F5344CB8AC3E}">
        <p14:creationId xmlns:p14="http://schemas.microsoft.com/office/powerpoint/2010/main" val="755805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5BC7A-AC29-DFAA-7C24-BE2C0E234590}"/>
              </a:ext>
            </a:extLst>
          </p:cNvPr>
          <p:cNvSpPr>
            <a:spLocks noGrp="1"/>
          </p:cNvSpPr>
          <p:nvPr>
            <p:ph type="title"/>
          </p:nvPr>
        </p:nvSpPr>
        <p:spPr>
          <a:xfrm>
            <a:off x="1887748" y="513272"/>
            <a:ext cx="7983418" cy="857250"/>
          </a:xfrm>
        </p:spPr>
        <p:txBody>
          <a:bodyPr>
            <a:normAutofit fontScale="90000"/>
          </a:bodyPr>
          <a:lstStyle/>
          <a:p>
            <a:pPr algn="l"/>
            <a:r>
              <a:rPr lang="en-US" sz="3200" dirty="0"/>
              <a:t>Black-box Model</a:t>
            </a:r>
            <a:br>
              <a:rPr lang="en-US" sz="3200" dirty="0"/>
            </a:br>
            <a:r>
              <a:rPr lang="en-US" sz="3200" dirty="0"/>
              <a:t>LSTM NN (Diagnostic Model)</a:t>
            </a:r>
          </a:p>
        </p:txBody>
      </p:sp>
      <p:pic>
        <p:nvPicPr>
          <p:cNvPr id="5" name="Picture 4">
            <a:extLst>
              <a:ext uri="{FF2B5EF4-FFF2-40B4-BE49-F238E27FC236}">
                <a16:creationId xmlns:a16="http://schemas.microsoft.com/office/drawing/2014/main" id="{AB95E917-CFEC-2590-7981-04340F230E73}"/>
              </a:ext>
            </a:extLst>
          </p:cNvPr>
          <p:cNvPicPr>
            <a:picLocks noChangeAspect="1"/>
          </p:cNvPicPr>
          <p:nvPr/>
        </p:nvPicPr>
        <p:blipFill>
          <a:blip r:embed="rId3"/>
          <a:stretch>
            <a:fillRect/>
          </a:stretch>
        </p:blipFill>
        <p:spPr>
          <a:xfrm>
            <a:off x="2272087" y="3659818"/>
            <a:ext cx="5034543" cy="2684910"/>
          </a:xfrm>
          <a:prstGeom prst="rect">
            <a:avLst/>
          </a:prstGeom>
        </p:spPr>
      </p:pic>
      <p:pic>
        <p:nvPicPr>
          <p:cNvPr id="12" name="Picture 11">
            <a:extLst>
              <a:ext uri="{FF2B5EF4-FFF2-40B4-BE49-F238E27FC236}">
                <a16:creationId xmlns:a16="http://schemas.microsoft.com/office/drawing/2014/main" id="{EA733D46-0DAC-A4C6-57DD-36FDD1709B18}"/>
              </a:ext>
            </a:extLst>
          </p:cNvPr>
          <p:cNvPicPr>
            <a:picLocks noChangeAspect="1"/>
          </p:cNvPicPr>
          <p:nvPr/>
        </p:nvPicPr>
        <p:blipFill>
          <a:blip r:embed="rId4"/>
          <a:stretch>
            <a:fillRect/>
          </a:stretch>
        </p:blipFill>
        <p:spPr>
          <a:xfrm>
            <a:off x="7749875" y="3957224"/>
            <a:ext cx="4071852" cy="1758529"/>
          </a:xfrm>
          <a:prstGeom prst="rect">
            <a:avLst/>
          </a:prstGeom>
        </p:spPr>
      </p:pic>
      <p:pic>
        <p:nvPicPr>
          <p:cNvPr id="14" name="Picture 13">
            <a:extLst>
              <a:ext uri="{FF2B5EF4-FFF2-40B4-BE49-F238E27FC236}">
                <a16:creationId xmlns:a16="http://schemas.microsoft.com/office/drawing/2014/main" id="{DA0C2999-4D96-517A-A79B-BD2D60C189B8}"/>
              </a:ext>
            </a:extLst>
          </p:cNvPr>
          <p:cNvPicPr>
            <a:picLocks noChangeAspect="1"/>
          </p:cNvPicPr>
          <p:nvPr/>
        </p:nvPicPr>
        <p:blipFill>
          <a:blip r:embed="rId5"/>
          <a:stretch>
            <a:fillRect/>
          </a:stretch>
        </p:blipFill>
        <p:spPr>
          <a:xfrm>
            <a:off x="2154996" y="1607140"/>
            <a:ext cx="3252022" cy="1821861"/>
          </a:xfrm>
          <a:prstGeom prst="rect">
            <a:avLst/>
          </a:prstGeom>
        </p:spPr>
      </p:pic>
      <p:sp>
        <p:nvSpPr>
          <p:cNvPr id="4" name="TextBox 3">
            <a:extLst>
              <a:ext uri="{FF2B5EF4-FFF2-40B4-BE49-F238E27FC236}">
                <a16:creationId xmlns:a16="http://schemas.microsoft.com/office/drawing/2014/main" id="{6DF50A5F-FD37-9A67-D274-D15FE76C510D}"/>
              </a:ext>
            </a:extLst>
          </p:cNvPr>
          <p:cNvSpPr txBox="1"/>
          <p:nvPr/>
        </p:nvSpPr>
        <p:spPr>
          <a:xfrm>
            <a:off x="8858250" y="1961172"/>
            <a:ext cx="3333750" cy="369332"/>
          </a:xfrm>
          <a:prstGeom prst="rect">
            <a:avLst/>
          </a:prstGeom>
          <a:noFill/>
        </p:spPr>
        <p:txBody>
          <a:bodyPr wrap="square">
            <a:spAutoFit/>
          </a:bodyPr>
          <a:lstStyle/>
          <a:p>
            <a:r>
              <a:rPr lang="en-US" sz="1800" dirty="0">
                <a:solidFill>
                  <a:srgbClr val="0070C0"/>
                </a:solidFill>
              </a:rPr>
              <a:t>ECG Classification</a:t>
            </a:r>
            <a:endParaRPr lang="en-US" dirty="0">
              <a:solidFill>
                <a:srgbClr val="0070C0"/>
              </a:solidFill>
            </a:endParaRPr>
          </a:p>
        </p:txBody>
      </p:sp>
    </p:spTree>
    <p:extLst>
      <p:ext uri="{BB962C8B-B14F-4D97-AF65-F5344CB8AC3E}">
        <p14:creationId xmlns:p14="http://schemas.microsoft.com/office/powerpoint/2010/main" val="374929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標題 1"/>
          <p:cNvSpPr>
            <a:spLocks noGrp="1"/>
          </p:cNvSpPr>
          <p:nvPr>
            <p:ph type="title"/>
          </p:nvPr>
        </p:nvSpPr>
        <p:spPr>
          <a:xfrm>
            <a:off x="1678113" y="244422"/>
            <a:ext cx="8829207" cy="1143000"/>
          </a:xfrm>
        </p:spPr>
        <p:txBody>
          <a:bodyPr>
            <a:normAutofit fontScale="90000"/>
          </a:bodyPr>
          <a:lstStyle/>
          <a:p>
            <a:pPr algn="ctr" rtl="0"/>
            <a:r>
              <a:rPr lang="en-US" sz="3200" dirty="0"/>
              <a:t>AI systems sometimes make mistakes</a:t>
            </a:r>
            <a:br>
              <a:rPr lang="en-US" sz="3200" dirty="0"/>
            </a:br>
            <a:br>
              <a:rPr lang="en-US" sz="3200" dirty="0"/>
            </a:br>
            <a:r>
              <a:rPr lang="en-US" sz="2700" dirty="0"/>
              <a:t>Image Classification using a CNN</a:t>
            </a:r>
            <a:endParaRPr lang="zh-TW" altLang="en-US" sz="3200" dirty="0">
              <a:ea typeface="ＭＳ Ｐゴシック" panose="020B0600070205080204" pitchFamily="34" charset="-128"/>
            </a:endParaRPr>
          </a:p>
        </p:txBody>
      </p:sp>
      <p:pic>
        <p:nvPicPr>
          <p:cNvPr id="3"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8938977" y="1654481"/>
            <a:ext cx="1476375" cy="1268412"/>
          </a:xfrm>
        </p:spPr>
      </p:pic>
      <p:grpSp>
        <p:nvGrpSpPr>
          <p:cNvPr id="23555" name="群組 3"/>
          <p:cNvGrpSpPr>
            <a:grpSpLocks/>
          </p:cNvGrpSpPr>
          <p:nvPr/>
        </p:nvGrpSpPr>
        <p:grpSpPr bwMode="auto">
          <a:xfrm>
            <a:off x="3254035" y="2953849"/>
            <a:ext cx="2180035" cy="2400300"/>
            <a:chOff x="-1626455" y="3999117"/>
            <a:chExt cx="2906568" cy="3201477"/>
          </a:xfrm>
        </p:grpSpPr>
        <p:pic>
          <p:nvPicPr>
            <p:cNvPr id="23586" name="圖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p:cNvSpPr txBox="1"/>
            <p:nvPr/>
          </p:nvSpPr>
          <p:spPr>
            <a:xfrm>
              <a:off x="-1626455" y="5442856"/>
              <a:ext cx="2906568" cy="738913"/>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eaLnBrk="1" hangingPunct="1">
                <a:defRPr/>
              </a:pPr>
              <a:r>
                <a:rPr lang="en-US" altLang="zh-TW" sz="1500" dirty="0">
                  <a:solidFill>
                    <a:srgbClr val="000000"/>
                  </a:solidFill>
                </a:rPr>
                <a:t>Fully Connected Feedforward network</a:t>
              </a:r>
              <a:endParaRPr lang="zh-TW" altLang="en-US" sz="1500" dirty="0">
                <a:solidFill>
                  <a:srgbClr val="000000"/>
                </a:solidFill>
              </a:endParaRPr>
            </a:p>
          </p:txBody>
        </p:sp>
      </p:grpSp>
      <p:sp>
        <p:nvSpPr>
          <p:cNvPr id="23557" name="文字方塊 8"/>
          <p:cNvSpPr txBox="1">
            <a:spLocks noChangeArrowheads="1"/>
          </p:cNvSpPr>
          <p:nvPr/>
        </p:nvSpPr>
        <p:spPr bwMode="auto">
          <a:xfrm>
            <a:off x="3646649" y="2752764"/>
            <a:ext cx="15347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1800" dirty="0"/>
              <a:t>Classification</a:t>
            </a:r>
            <a:endParaRPr lang="zh-TW" altLang="en-US" sz="1800" dirty="0"/>
          </a:p>
        </p:txBody>
      </p:sp>
      <p:sp>
        <p:nvSpPr>
          <p:cNvPr id="10" name="矩形 10"/>
          <p:cNvSpPr/>
          <p:nvPr/>
        </p:nvSpPr>
        <p:spPr>
          <a:xfrm>
            <a:off x="6629501" y="2694812"/>
            <a:ext cx="1302543" cy="417366"/>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1500" dirty="0">
                <a:solidFill>
                  <a:srgbClr val="000000"/>
                </a:solidFill>
              </a:rPr>
              <a:t>Convolution</a:t>
            </a:r>
            <a:endParaRPr lang="zh-TW" altLang="en-US" sz="1500" dirty="0">
              <a:solidFill>
                <a:srgbClr val="000000"/>
              </a:solidFill>
            </a:endParaRPr>
          </a:p>
        </p:txBody>
      </p:sp>
      <p:sp>
        <p:nvSpPr>
          <p:cNvPr id="11" name="矩形 12"/>
          <p:cNvSpPr/>
          <p:nvPr/>
        </p:nvSpPr>
        <p:spPr>
          <a:xfrm>
            <a:off x="6629501" y="3519821"/>
            <a:ext cx="1302543" cy="417366"/>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en-US" altLang="zh-TW" sz="1500" dirty="0">
                <a:solidFill>
                  <a:srgbClr val="000000"/>
                </a:solidFill>
              </a:rPr>
              <a:t>Max Pooling</a:t>
            </a:r>
            <a:endParaRPr lang="zh-TW" altLang="en-US" sz="1500" dirty="0">
              <a:solidFill>
                <a:srgbClr val="000000"/>
              </a:solidFill>
            </a:endParaRPr>
          </a:p>
        </p:txBody>
      </p:sp>
      <p:sp>
        <p:nvSpPr>
          <p:cNvPr id="12" name="矩形 13"/>
          <p:cNvSpPr/>
          <p:nvPr/>
        </p:nvSpPr>
        <p:spPr>
          <a:xfrm>
            <a:off x="6629501" y="4320981"/>
            <a:ext cx="1302543" cy="417366"/>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1500" dirty="0">
                <a:solidFill>
                  <a:srgbClr val="000000"/>
                </a:solidFill>
              </a:rPr>
              <a:t>Convolution</a:t>
            </a:r>
            <a:endParaRPr lang="zh-TW" altLang="en-US" sz="1500" dirty="0">
              <a:solidFill>
                <a:srgbClr val="000000"/>
              </a:solidFill>
            </a:endParaRPr>
          </a:p>
        </p:txBody>
      </p:sp>
      <p:sp>
        <p:nvSpPr>
          <p:cNvPr id="13" name="矩形 14"/>
          <p:cNvSpPr/>
          <p:nvPr/>
        </p:nvSpPr>
        <p:spPr>
          <a:xfrm>
            <a:off x="6629501" y="5095920"/>
            <a:ext cx="1302543" cy="417366"/>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en-US" altLang="zh-TW" sz="1500" dirty="0">
                <a:solidFill>
                  <a:srgbClr val="000000"/>
                </a:solidFill>
              </a:rPr>
              <a:t>Max Pooling</a:t>
            </a:r>
            <a:endParaRPr lang="zh-TW" altLang="en-US" sz="1500" dirty="0">
              <a:solidFill>
                <a:srgbClr val="000000"/>
              </a:solidFill>
            </a:endParaRPr>
          </a:p>
        </p:txBody>
      </p:sp>
      <p:sp>
        <p:nvSpPr>
          <p:cNvPr id="14" name="文字方塊 15"/>
          <p:cNvSpPr txBox="1"/>
          <p:nvPr/>
        </p:nvSpPr>
        <p:spPr>
          <a:xfrm>
            <a:off x="5185224" y="5789433"/>
            <a:ext cx="1167743" cy="369332"/>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defRPr/>
            </a:pPr>
            <a:r>
              <a:rPr lang="en-US" altLang="zh-TW" dirty="0">
                <a:solidFill>
                  <a:srgbClr val="000000"/>
                </a:solidFill>
              </a:rPr>
              <a:t>Flattened</a:t>
            </a:r>
            <a:endParaRPr lang="zh-TW" altLang="en-US" dirty="0">
              <a:solidFill>
                <a:srgbClr val="000000"/>
              </a:solidFill>
            </a:endParaRPr>
          </a:p>
        </p:txBody>
      </p:sp>
      <p:sp>
        <p:nvSpPr>
          <p:cNvPr id="15" name="向下箭號 11"/>
          <p:cNvSpPr/>
          <p:nvPr/>
        </p:nvSpPr>
        <p:spPr>
          <a:xfrm rot="5400000">
            <a:off x="8206454" y="2756802"/>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6" name="向下箭號 17"/>
          <p:cNvSpPr/>
          <p:nvPr/>
        </p:nvSpPr>
        <p:spPr>
          <a:xfrm>
            <a:off x="7093800" y="3169354"/>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7" name="向下箭號 18"/>
          <p:cNvSpPr/>
          <p:nvPr/>
        </p:nvSpPr>
        <p:spPr>
          <a:xfrm>
            <a:off x="7093800" y="3988503"/>
            <a:ext cx="409575" cy="3309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8" name="向下箭號 19"/>
          <p:cNvSpPr/>
          <p:nvPr/>
        </p:nvSpPr>
        <p:spPr>
          <a:xfrm>
            <a:off x="7093800" y="4764790"/>
            <a:ext cx="409575" cy="3309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9" name="右彎箭號 16"/>
          <p:cNvSpPr/>
          <p:nvPr/>
        </p:nvSpPr>
        <p:spPr>
          <a:xfrm rot="10800000">
            <a:off x="6353231" y="5562509"/>
            <a:ext cx="1033463" cy="564356"/>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solidFill>
                <a:schemeClr val="tx1"/>
              </a:solidFill>
            </a:endParaRPr>
          </a:p>
        </p:txBody>
      </p:sp>
      <p:sp>
        <p:nvSpPr>
          <p:cNvPr id="20" name="右彎箭號 21"/>
          <p:cNvSpPr/>
          <p:nvPr/>
        </p:nvSpPr>
        <p:spPr>
          <a:xfrm rot="16200000">
            <a:off x="4307738" y="5252946"/>
            <a:ext cx="726281" cy="928688"/>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solidFill>
                <a:schemeClr val="tx1"/>
              </a:solidFill>
            </a:endParaRPr>
          </a:p>
        </p:txBody>
      </p:sp>
      <p:pic>
        <p:nvPicPr>
          <p:cNvPr id="5" name="Picture 4"/>
          <p:cNvPicPr>
            <a:picLocks noChangeAspect="1"/>
          </p:cNvPicPr>
          <p:nvPr/>
        </p:nvPicPr>
        <p:blipFill>
          <a:blip r:embed="rId4"/>
          <a:stretch>
            <a:fillRect/>
          </a:stretch>
        </p:blipFill>
        <p:spPr>
          <a:xfrm>
            <a:off x="8890438" y="3063600"/>
            <a:ext cx="1616883" cy="1244826"/>
          </a:xfrm>
          <a:prstGeom prst="rect">
            <a:avLst/>
          </a:prstGeom>
        </p:spPr>
      </p:pic>
      <p:sp>
        <p:nvSpPr>
          <p:cNvPr id="23" name="向下箭號 11"/>
          <p:cNvSpPr/>
          <p:nvPr/>
        </p:nvSpPr>
        <p:spPr>
          <a:xfrm rot="5400000">
            <a:off x="2883647" y="2777153"/>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6" name="Rectangle 5"/>
          <p:cNvSpPr/>
          <p:nvPr/>
        </p:nvSpPr>
        <p:spPr>
          <a:xfrm>
            <a:off x="1549058" y="2445123"/>
            <a:ext cx="1489510" cy="300082"/>
          </a:xfrm>
          <a:prstGeom prst="rect">
            <a:avLst/>
          </a:prstGeom>
        </p:spPr>
        <p:txBody>
          <a:bodyPr wrap="none">
            <a:spAutoFit/>
          </a:bodyPr>
          <a:lstStyle/>
          <a:p>
            <a:r>
              <a:rPr lang="en-US" altLang="zh-TW" sz="1350" b="1" dirty="0"/>
              <a:t>Class of Pic 1:</a:t>
            </a:r>
            <a:r>
              <a:rPr lang="en-US" altLang="zh-TW" sz="1350" b="1" dirty="0">
                <a:solidFill>
                  <a:srgbClr val="FF0000"/>
                </a:solidFill>
              </a:rPr>
              <a:t> Lion</a:t>
            </a:r>
            <a:endParaRPr lang="en-US" sz="1350" b="1" dirty="0">
              <a:solidFill>
                <a:srgbClr val="FF0000"/>
              </a:solidFill>
            </a:endParaRPr>
          </a:p>
        </p:txBody>
      </p:sp>
      <p:sp>
        <p:nvSpPr>
          <p:cNvPr id="25" name="Rectangle 24"/>
          <p:cNvSpPr/>
          <p:nvPr/>
        </p:nvSpPr>
        <p:spPr>
          <a:xfrm>
            <a:off x="1556370" y="3196945"/>
            <a:ext cx="1527982" cy="300082"/>
          </a:xfrm>
          <a:prstGeom prst="rect">
            <a:avLst/>
          </a:prstGeom>
        </p:spPr>
        <p:txBody>
          <a:bodyPr wrap="none">
            <a:spAutoFit/>
          </a:bodyPr>
          <a:lstStyle/>
          <a:p>
            <a:r>
              <a:rPr lang="en-US" altLang="zh-TW" sz="1350" b="1" dirty="0"/>
              <a:t>Class of Pic 2 :</a:t>
            </a:r>
            <a:r>
              <a:rPr lang="en-US" altLang="zh-TW" sz="1350" b="1" dirty="0">
                <a:solidFill>
                  <a:srgbClr val="FF0000"/>
                </a:solidFill>
              </a:rPr>
              <a:t> Lion</a:t>
            </a:r>
            <a:endParaRPr lang="en-US" sz="1350" b="1" dirty="0">
              <a:solidFill>
                <a:srgbClr val="FF0000"/>
              </a:solidFill>
            </a:endParaRPr>
          </a:p>
        </p:txBody>
      </p:sp>
      <p:sp>
        <p:nvSpPr>
          <p:cNvPr id="24" name="Rectangle 23"/>
          <p:cNvSpPr/>
          <p:nvPr/>
        </p:nvSpPr>
        <p:spPr>
          <a:xfrm>
            <a:off x="8340970" y="3208901"/>
            <a:ext cx="518091" cy="300082"/>
          </a:xfrm>
          <a:prstGeom prst="rect">
            <a:avLst/>
          </a:prstGeom>
        </p:spPr>
        <p:txBody>
          <a:bodyPr wrap="none">
            <a:spAutoFit/>
          </a:bodyPr>
          <a:lstStyle/>
          <a:p>
            <a:r>
              <a:rPr lang="en-US" altLang="zh-TW" sz="1350" b="1" dirty="0"/>
              <a:t>Pic 2</a:t>
            </a:r>
            <a:endParaRPr lang="en-US" sz="1350" b="1" dirty="0">
              <a:solidFill>
                <a:srgbClr val="FF0000"/>
              </a:solidFill>
            </a:endParaRPr>
          </a:p>
        </p:txBody>
      </p:sp>
      <p:sp>
        <p:nvSpPr>
          <p:cNvPr id="27" name="Rectangle 26"/>
          <p:cNvSpPr/>
          <p:nvPr/>
        </p:nvSpPr>
        <p:spPr>
          <a:xfrm>
            <a:off x="8340970" y="2379038"/>
            <a:ext cx="518091" cy="300082"/>
          </a:xfrm>
          <a:prstGeom prst="rect">
            <a:avLst/>
          </a:prstGeom>
        </p:spPr>
        <p:txBody>
          <a:bodyPr wrap="none">
            <a:spAutoFit/>
          </a:bodyPr>
          <a:lstStyle/>
          <a:p>
            <a:r>
              <a:rPr lang="en-US" altLang="zh-TW" sz="1350" b="1" dirty="0"/>
              <a:t>Pic 1</a:t>
            </a:r>
            <a:endParaRPr lang="en-US" sz="1350" b="1" dirty="0">
              <a:solidFill>
                <a:srgbClr val="FF0000"/>
              </a:solidFill>
            </a:endParaRPr>
          </a:p>
        </p:txBody>
      </p:sp>
      <p:sp>
        <p:nvSpPr>
          <p:cNvPr id="26" name="Rectangle 25"/>
          <p:cNvSpPr/>
          <p:nvPr/>
        </p:nvSpPr>
        <p:spPr>
          <a:xfrm>
            <a:off x="9061292" y="4428525"/>
            <a:ext cx="1231747" cy="300082"/>
          </a:xfrm>
          <a:prstGeom prst="rect">
            <a:avLst/>
          </a:prstGeom>
        </p:spPr>
        <p:txBody>
          <a:bodyPr wrap="none">
            <a:spAutoFit/>
          </a:bodyPr>
          <a:lstStyle/>
          <a:p>
            <a:r>
              <a:rPr lang="en-US" altLang="zh-TW" sz="1350" b="1" u="sng" dirty="0">
                <a:solidFill>
                  <a:srgbClr val="FF0000"/>
                </a:solidFill>
              </a:rPr>
              <a:t>Same Features</a:t>
            </a:r>
            <a:endParaRPr lang="en-US" sz="1350" b="1" u="sng" dirty="0">
              <a:solidFill>
                <a:srgbClr val="FF0000"/>
              </a:solidFill>
            </a:endParaRPr>
          </a:p>
        </p:txBody>
      </p:sp>
      <p:sp>
        <p:nvSpPr>
          <p:cNvPr id="28" name="Rectangle 27"/>
          <p:cNvSpPr/>
          <p:nvPr/>
        </p:nvSpPr>
        <p:spPr>
          <a:xfrm>
            <a:off x="1820546" y="4428525"/>
            <a:ext cx="974947" cy="300082"/>
          </a:xfrm>
          <a:prstGeom prst="rect">
            <a:avLst/>
          </a:prstGeom>
        </p:spPr>
        <p:txBody>
          <a:bodyPr wrap="none">
            <a:spAutoFit/>
          </a:bodyPr>
          <a:lstStyle/>
          <a:p>
            <a:r>
              <a:rPr lang="en-US" altLang="zh-TW" sz="1350" b="1" u="sng" dirty="0">
                <a:solidFill>
                  <a:srgbClr val="FF0000"/>
                </a:solidFill>
              </a:rPr>
              <a:t>Same Class</a:t>
            </a:r>
            <a:endParaRPr lang="en-US" sz="1350" b="1" u="sng" dirty="0">
              <a:solidFill>
                <a:srgbClr val="FF0000"/>
              </a:solidFill>
            </a:endParaRPr>
          </a:p>
        </p:txBody>
      </p:sp>
    </p:spTree>
    <p:extLst>
      <p:ext uri="{BB962C8B-B14F-4D97-AF65-F5344CB8AC3E}">
        <p14:creationId xmlns:p14="http://schemas.microsoft.com/office/powerpoint/2010/main" val="3099490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lgn="ctr" rtl="0"/>
            <a:r>
              <a:rPr lang="en-US" sz="3200" dirty="0"/>
              <a:t>Background knowledge</a:t>
            </a:r>
            <a:br>
              <a:rPr lang="en-US" sz="3200" dirty="0"/>
            </a:br>
            <a:br>
              <a:rPr lang="en-US" sz="3200" dirty="0"/>
            </a:br>
            <a:r>
              <a:rPr lang="en-US" sz="2400" dirty="0"/>
              <a:t>Image Understanding by a Human Being</a:t>
            </a:r>
            <a:endParaRPr lang="en-US" sz="3200" dirty="0"/>
          </a:p>
        </p:txBody>
      </p:sp>
      <p:pic>
        <p:nvPicPr>
          <p:cNvPr id="29"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6237543" y="4614167"/>
            <a:ext cx="2260600" cy="1741488"/>
          </a:xfrm>
        </p:spPr>
      </p:pic>
      <p:sp>
        <p:nvSpPr>
          <p:cNvPr id="4" name="Oval 3"/>
          <p:cNvSpPr/>
          <p:nvPr/>
        </p:nvSpPr>
        <p:spPr>
          <a:xfrm>
            <a:off x="2146824" y="2285952"/>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Wildlife</a:t>
            </a:r>
          </a:p>
        </p:txBody>
      </p:sp>
      <p:sp>
        <p:nvSpPr>
          <p:cNvPr id="9" name="Oval 8"/>
          <p:cNvSpPr/>
          <p:nvPr/>
        </p:nvSpPr>
        <p:spPr>
          <a:xfrm>
            <a:off x="2120261" y="317825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 Animal</a:t>
            </a:r>
          </a:p>
        </p:txBody>
      </p:sp>
      <p:sp>
        <p:nvSpPr>
          <p:cNvPr id="11" name="Rectangle 10"/>
          <p:cNvSpPr/>
          <p:nvPr/>
        </p:nvSpPr>
        <p:spPr>
          <a:xfrm>
            <a:off x="2866006" y="2830250"/>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12" name="Oval 11"/>
          <p:cNvSpPr/>
          <p:nvPr/>
        </p:nvSpPr>
        <p:spPr>
          <a:xfrm>
            <a:off x="2120261" y="3960644"/>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Lion</a:t>
            </a:r>
          </a:p>
        </p:txBody>
      </p:sp>
      <p:sp>
        <p:nvSpPr>
          <p:cNvPr id="17" name="Rectangle 16"/>
          <p:cNvSpPr/>
          <p:nvPr/>
        </p:nvSpPr>
        <p:spPr>
          <a:xfrm>
            <a:off x="2868843" y="3683643"/>
            <a:ext cx="417102" cy="300082"/>
          </a:xfrm>
          <a:prstGeom prst="rect">
            <a:avLst/>
          </a:prstGeom>
        </p:spPr>
        <p:txBody>
          <a:bodyPr wrap="none">
            <a:spAutoFit/>
          </a:bodyPr>
          <a:lstStyle/>
          <a:p>
            <a:r>
              <a:rPr lang="en-US" sz="1350" dirty="0">
                <a:solidFill>
                  <a:srgbClr val="000000"/>
                </a:solidFill>
              </a:rPr>
              <a:t>Is a</a:t>
            </a:r>
            <a:endParaRPr lang="en-US" sz="1350" dirty="0"/>
          </a:p>
        </p:txBody>
      </p:sp>
      <p:sp>
        <p:nvSpPr>
          <p:cNvPr id="18" name="Oval 17"/>
          <p:cNvSpPr/>
          <p:nvPr/>
        </p:nvSpPr>
        <p:spPr>
          <a:xfrm>
            <a:off x="6329836" y="228595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Town Square</a:t>
            </a:r>
          </a:p>
        </p:txBody>
      </p:sp>
      <p:sp>
        <p:nvSpPr>
          <p:cNvPr id="20" name="Oval 19"/>
          <p:cNvSpPr/>
          <p:nvPr/>
        </p:nvSpPr>
        <p:spPr>
          <a:xfrm>
            <a:off x="6329836" y="3174018"/>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Sculpture</a:t>
            </a:r>
          </a:p>
        </p:txBody>
      </p:sp>
      <p:sp>
        <p:nvSpPr>
          <p:cNvPr id="21" name="Rectangle 20"/>
          <p:cNvSpPr/>
          <p:nvPr/>
        </p:nvSpPr>
        <p:spPr>
          <a:xfrm>
            <a:off x="7078419" y="2788135"/>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24" name="Rectangle 23"/>
          <p:cNvSpPr/>
          <p:nvPr/>
        </p:nvSpPr>
        <p:spPr>
          <a:xfrm>
            <a:off x="4634861" y="3178250"/>
            <a:ext cx="1160895" cy="300082"/>
          </a:xfrm>
          <a:prstGeom prst="rect">
            <a:avLst/>
          </a:prstGeom>
        </p:spPr>
        <p:txBody>
          <a:bodyPr wrap="none">
            <a:spAutoFit/>
          </a:bodyPr>
          <a:lstStyle/>
          <a:p>
            <a:r>
              <a:rPr lang="en-US" sz="1350" dirty="0">
                <a:solidFill>
                  <a:srgbClr val="000000"/>
                </a:solidFill>
              </a:rPr>
              <a:t>Is a Subject of</a:t>
            </a:r>
            <a:endParaRPr lang="en-US" sz="1350" dirty="0"/>
          </a:p>
        </p:txBody>
      </p:sp>
      <p:pic>
        <p:nvPicPr>
          <p:cNvPr id="30" name="Picture 29"/>
          <p:cNvPicPr>
            <a:picLocks noChangeAspect="1"/>
          </p:cNvPicPr>
          <p:nvPr/>
        </p:nvPicPr>
        <p:blipFill>
          <a:blip r:embed="rId3"/>
          <a:stretch>
            <a:fillRect/>
          </a:stretch>
        </p:blipFill>
        <p:spPr>
          <a:xfrm>
            <a:off x="2281997" y="4710941"/>
            <a:ext cx="2136529" cy="1644896"/>
          </a:xfrm>
          <a:prstGeom prst="rect">
            <a:avLst/>
          </a:prstGeom>
        </p:spPr>
      </p:pic>
      <p:cxnSp>
        <p:nvCxnSpPr>
          <p:cNvPr id="5" name="Straight Arrow Connector 4"/>
          <p:cNvCxnSpPr>
            <a:stCxn id="12" idx="0"/>
            <a:endCxn id="9" idx="4"/>
          </p:cNvCxnSpPr>
          <p:nvPr/>
        </p:nvCxnSpPr>
        <p:spPr>
          <a:xfrm flipV="1">
            <a:off x="2868845" y="3651549"/>
            <a:ext cx="1" cy="3090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0"/>
          </p:cNvCxnSpPr>
          <p:nvPr/>
        </p:nvCxnSpPr>
        <p:spPr>
          <a:xfrm>
            <a:off x="2858577" y="2788137"/>
            <a:ext cx="10268" cy="39011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6"/>
            <a:endCxn id="20" idx="2"/>
          </p:cNvCxnSpPr>
          <p:nvPr/>
        </p:nvCxnSpPr>
        <p:spPr>
          <a:xfrm flipV="1">
            <a:off x="3617429" y="3410666"/>
            <a:ext cx="2712406" cy="423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4"/>
            <a:endCxn id="20" idx="0"/>
          </p:cNvCxnSpPr>
          <p:nvPr/>
        </p:nvCxnSpPr>
        <p:spPr>
          <a:xfrm>
            <a:off x="7078419" y="2759248"/>
            <a:ext cx="0" cy="41476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66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Course Prerequisites</a:t>
            </a:r>
          </a:p>
        </p:txBody>
      </p:sp>
      <p:sp>
        <p:nvSpPr>
          <p:cNvPr id="3" name="Content Placeholder 2"/>
          <p:cNvSpPr>
            <a:spLocks noGrp="1"/>
          </p:cNvSpPr>
          <p:nvPr>
            <p:ph idx="1"/>
            <p:custDataLst>
              <p:tags r:id="rId2"/>
            </p:custDataLst>
          </p:nvPr>
        </p:nvSpPr>
        <p:spPr/>
        <p:txBody>
          <a:bodyPr>
            <a:normAutofit lnSpcReduction="10000"/>
          </a:bodyPr>
          <a:lstStyle/>
          <a:p>
            <a:endParaRPr lang="en-US" dirty="0"/>
          </a:p>
          <a:p>
            <a:r>
              <a:rPr lang="en-US" dirty="0"/>
              <a:t>Graduate Level CSYE 6200 Minimum Grade of B- or Undergraduate Level INFO 5100 Minimum Grade of B- or Graduate Level INFO 5100 Minimum Grade of B-</a:t>
            </a:r>
          </a:p>
          <a:p>
            <a:endParaRPr lang="en-US" dirty="0"/>
          </a:p>
          <a:p>
            <a:r>
              <a:rPr lang="en-US" dirty="0"/>
              <a:t>Statistics and Linear Algebra</a:t>
            </a:r>
          </a:p>
          <a:p>
            <a:endParaRPr lang="en-US" dirty="0"/>
          </a:p>
          <a:p>
            <a:r>
              <a:rPr lang="en-US" dirty="0"/>
              <a:t>Basic Programing proficiency</a:t>
            </a:r>
          </a:p>
          <a:p>
            <a:pPr lvl="1"/>
            <a:r>
              <a:rPr lang="en-US" dirty="0"/>
              <a:t>Python is used as primary programing languages in this class but other common programing languages such as R, Java, and C# are also acceptable.</a:t>
            </a:r>
          </a:p>
        </p:txBody>
      </p:sp>
      <p:sp>
        <p:nvSpPr>
          <p:cNvPr id="4" name="Slide Number Placeholder 3"/>
          <p:cNvSpPr>
            <a:spLocks noGrp="1"/>
          </p:cNvSpPr>
          <p:nvPr>
            <p:ph type="sldNum" sz="quarter" idx="12"/>
            <p:custDataLst>
              <p:tags r:id="rId3"/>
            </p:custDataLst>
          </p:nvPr>
        </p:nvSpPr>
        <p:spPr/>
        <p:txBody>
          <a:bodyPr/>
          <a:lstStyle/>
          <a:p>
            <a:fld id="{5F7ED7C0-9AEA-4F4A-BC37-D84FB4BBF691}" type="slidenum">
              <a:rPr lang="en-US" smtClean="0"/>
              <a:t>4</a:t>
            </a:fld>
            <a:endParaRPr lang="en-US"/>
          </a:p>
        </p:txBody>
      </p:sp>
    </p:spTree>
    <p:extLst>
      <p:ext uri="{BB962C8B-B14F-4D97-AF65-F5344CB8AC3E}">
        <p14:creationId xmlns:p14="http://schemas.microsoft.com/office/powerpoint/2010/main" val="1627360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1030" y="-168410"/>
            <a:ext cx="10515600" cy="1325563"/>
          </a:xfrm>
        </p:spPr>
        <p:txBody>
          <a:bodyPr>
            <a:normAutofit fontScale="90000"/>
          </a:bodyPr>
          <a:lstStyle/>
          <a:p>
            <a:pPr algn="ctr" rtl="0"/>
            <a:br>
              <a:rPr lang="en-US" sz="2400" dirty="0"/>
            </a:br>
            <a:br>
              <a:rPr lang="en-US" sz="2400" dirty="0"/>
            </a:br>
            <a:r>
              <a:rPr lang="en-US" sz="2400" dirty="0">
                <a:latin typeface="Times New Roman" panose="02020603050405020304" pitchFamily="18" charset="0"/>
                <a:cs typeface="Times New Roman" panose="02020603050405020304" pitchFamily="18" charset="0"/>
              </a:rPr>
              <a:t>Solution: Integrating knowledge-bases with DNNs </a:t>
            </a:r>
            <a:br>
              <a:rPr lang="en-US" sz="2400" dirty="0">
                <a:latin typeface="Times New Roman" panose="02020603050405020304" pitchFamily="18" charset="0"/>
                <a:cs typeface="Times New Roman" panose="02020603050405020304" pitchFamily="18" charset="0"/>
              </a:rPr>
            </a:br>
            <a:br>
              <a:rPr lang="en-US" sz="2400" dirty="0"/>
            </a:br>
            <a:r>
              <a:rPr lang="en-US" sz="2400" dirty="0">
                <a:latin typeface="Times New Roman" panose="02020603050405020304" pitchFamily="18" charset="0"/>
                <a:cs typeface="Times New Roman" panose="02020603050405020304" pitchFamily="18" charset="0"/>
              </a:rPr>
              <a:t>Moving from image classification towards image understanding </a:t>
            </a:r>
          </a:p>
        </p:txBody>
      </p:sp>
      <p:pic>
        <p:nvPicPr>
          <p:cNvPr id="29"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9270610" y="4619808"/>
            <a:ext cx="1331912" cy="1027113"/>
          </a:xfrm>
        </p:spPr>
      </p:pic>
      <p:sp>
        <p:nvSpPr>
          <p:cNvPr id="4" name="Oval 3"/>
          <p:cNvSpPr/>
          <p:nvPr/>
        </p:nvSpPr>
        <p:spPr>
          <a:xfrm>
            <a:off x="2120261" y="1577035"/>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Wildlife Park</a:t>
            </a:r>
          </a:p>
        </p:txBody>
      </p:sp>
      <p:sp>
        <p:nvSpPr>
          <p:cNvPr id="9" name="Oval 8"/>
          <p:cNvSpPr/>
          <p:nvPr/>
        </p:nvSpPr>
        <p:spPr>
          <a:xfrm>
            <a:off x="2093698" y="2469334"/>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 Animal</a:t>
            </a:r>
          </a:p>
        </p:txBody>
      </p:sp>
      <p:sp>
        <p:nvSpPr>
          <p:cNvPr id="11" name="Rectangle 10"/>
          <p:cNvSpPr/>
          <p:nvPr/>
        </p:nvSpPr>
        <p:spPr>
          <a:xfrm>
            <a:off x="2839443" y="2121333"/>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12" name="Oval 11"/>
          <p:cNvSpPr/>
          <p:nvPr/>
        </p:nvSpPr>
        <p:spPr>
          <a:xfrm>
            <a:off x="2093698" y="3251727"/>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Lion</a:t>
            </a:r>
          </a:p>
        </p:txBody>
      </p:sp>
      <p:sp>
        <p:nvSpPr>
          <p:cNvPr id="17" name="Rectangle 16"/>
          <p:cNvSpPr/>
          <p:nvPr/>
        </p:nvSpPr>
        <p:spPr>
          <a:xfrm>
            <a:off x="2842280" y="2974726"/>
            <a:ext cx="417102" cy="300082"/>
          </a:xfrm>
          <a:prstGeom prst="rect">
            <a:avLst/>
          </a:prstGeom>
        </p:spPr>
        <p:txBody>
          <a:bodyPr wrap="none">
            <a:spAutoFit/>
          </a:bodyPr>
          <a:lstStyle/>
          <a:p>
            <a:r>
              <a:rPr lang="en-US" sz="1350" dirty="0">
                <a:solidFill>
                  <a:srgbClr val="000000"/>
                </a:solidFill>
              </a:rPr>
              <a:t>Is a</a:t>
            </a:r>
            <a:endParaRPr lang="en-US" sz="1350" dirty="0"/>
          </a:p>
        </p:txBody>
      </p:sp>
      <p:sp>
        <p:nvSpPr>
          <p:cNvPr id="18" name="Oval 17"/>
          <p:cNvSpPr/>
          <p:nvPr/>
        </p:nvSpPr>
        <p:spPr>
          <a:xfrm>
            <a:off x="6303273" y="1577034"/>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Town Square</a:t>
            </a:r>
          </a:p>
        </p:txBody>
      </p:sp>
      <p:sp>
        <p:nvSpPr>
          <p:cNvPr id="20" name="Oval 19"/>
          <p:cNvSpPr/>
          <p:nvPr/>
        </p:nvSpPr>
        <p:spPr>
          <a:xfrm>
            <a:off x="6303273" y="246510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Sculpture</a:t>
            </a:r>
          </a:p>
        </p:txBody>
      </p:sp>
      <p:sp>
        <p:nvSpPr>
          <p:cNvPr id="21" name="Rectangle 20"/>
          <p:cNvSpPr/>
          <p:nvPr/>
        </p:nvSpPr>
        <p:spPr>
          <a:xfrm>
            <a:off x="7051856" y="2079218"/>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24" name="Rectangle 23"/>
          <p:cNvSpPr/>
          <p:nvPr/>
        </p:nvSpPr>
        <p:spPr>
          <a:xfrm>
            <a:off x="4608298" y="2469333"/>
            <a:ext cx="1160895" cy="300082"/>
          </a:xfrm>
          <a:prstGeom prst="rect">
            <a:avLst/>
          </a:prstGeom>
        </p:spPr>
        <p:txBody>
          <a:bodyPr wrap="none">
            <a:spAutoFit/>
          </a:bodyPr>
          <a:lstStyle/>
          <a:p>
            <a:r>
              <a:rPr lang="en-US" sz="1350" dirty="0">
                <a:solidFill>
                  <a:srgbClr val="000000"/>
                </a:solidFill>
              </a:rPr>
              <a:t>Is a Subject of</a:t>
            </a:r>
            <a:endParaRPr lang="en-US" sz="1350" dirty="0"/>
          </a:p>
        </p:txBody>
      </p:sp>
      <p:pic>
        <p:nvPicPr>
          <p:cNvPr id="30" name="Picture 29"/>
          <p:cNvPicPr>
            <a:picLocks noChangeAspect="1"/>
          </p:cNvPicPr>
          <p:nvPr/>
        </p:nvPicPr>
        <p:blipFill>
          <a:blip r:embed="rId3"/>
          <a:stretch>
            <a:fillRect/>
          </a:stretch>
        </p:blipFill>
        <p:spPr>
          <a:xfrm>
            <a:off x="2255435" y="4620534"/>
            <a:ext cx="1333157" cy="1026387"/>
          </a:xfrm>
          <a:prstGeom prst="rect">
            <a:avLst/>
          </a:prstGeom>
        </p:spPr>
      </p:pic>
      <p:sp>
        <p:nvSpPr>
          <p:cNvPr id="22" name="Rectangle 21"/>
          <p:cNvSpPr/>
          <p:nvPr/>
        </p:nvSpPr>
        <p:spPr>
          <a:xfrm>
            <a:off x="6518950" y="3137575"/>
            <a:ext cx="2762295" cy="3000821"/>
          </a:xfrm>
          <a:prstGeom prst="rect">
            <a:avLst/>
          </a:prstGeom>
        </p:spPr>
        <p:txBody>
          <a:bodyPr wrap="none">
            <a:spAutoFit/>
          </a:bodyPr>
          <a:lstStyle/>
          <a:p>
            <a:r>
              <a:rPr lang="en-US" sz="1050" b="1" dirty="0">
                <a:solidFill>
                  <a:schemeClr val="tx1">
                    <a:lumMod val="60000"/>
                    <a:lumOff val="40000"/>
                  </a:schemeClr>
                </a:solidFill>
              </a:rPr>
              <a:t>Image Processing Systems:</a:t>
            </a:r>
          </a:p>
          <a:p>
            <a:r>
              <a:rPr lang="en-US" sz="1050" dirty="0">
                <a:solidFill>
                  <a:srgbClr val="000000"/>
                </a:solidFill>
              </a:rPr>
              <a:t>Object classified as a </a:t>
            </a:r>
            <a:r>
              <a:rPr lang="en-US" sz="1050" dirty="0">
                <a:solidFill>
                  <a:srgbClr val="FF0000"/>
                </a:solidFill>
              </a:rPr>
              <a:t>Lion</a:t>
            </a:r>
          </a:p>
          <a:p>
            <a:endParaRPr lang="en-US" sz="1050" dirty="0">
              <a:solidFill>
                <a:srgbClr val="000000"/>
              </a:solidFill>
            </a:endParaRPr>
          </a:p>
          <a:p>
            <a:r>
              <a:rPr lang="en-US" sz="1050" b="1" dirty="0">
                <a:solidFill>
                  <a:schemeClr val="tx1">
                    <a:lumMod val="60000"/>
                    <a:lumOff val="40000"/>
                  </a:schemeClr>
                </a:solidFill>
              </a:rPr>
              <a:t>Supportive Positional System (e.g. GPS):</a:t>
            </a:r>
          </a:p>
          <a:p>
            <a:r>
              <a:rPr lang="en-US" sz="1050" dirty="0">
                <a:solidFill>
                  <a:srgbClr val="000000"/>
                </a:solidFill>
              </a:rPr>
              <a:t>Approximate Location: </a:t>
            </a:r>
            <a:r>
              <a:rPr lang="en-US" sz="1050" dirty="0">
                <a:solidFill>
                  <a:srgbClr val="FF0000"/>
                </a:solidFill>
              </a:rPr>
              <a:t>Central Square</a:t>
            </a:r>
          </a:p>
          <a:p>
            <a:endParaRPr lang="en-US" sz="1050" dirty="0">
              <a:solidFill>
                <a:srgbClr val="000000"/>
              </a:solidFill>
            </a:endParaRPr>
          </a:p>
          <a:p>
            <a:r>
              <a:rPr lang="en-US" sz="1050" b="1" dirty="0">
                <a:solidFill>
                  <a:schemeClr val="tx1">
                    <a:lumMod val="60000"/>
                    <a:lumOff val="40000"/>
                  </a:schemeClr>
                </a:solidFill>
              </a:rPr>
              <a:t>Ontology:</a:t>
            </a:r>
          </a:p>
          <a:p>
            <a:r>
              <a:rPr lang="en-US" sz="1050" dirty="0">
                <a:solidFill>
                  <a:srgbClr val="000000"/>
                </a:solidFill>
              </a:rPr>
              <a:t>Central Square is a Town Square</a:t>
            </a:r>
          </a:p>
          <a:p>
            <a:r>
              <a:rPr lang="en-US" sz="1050" dirty="0">
                <a:solidFill>
                  <a:srgbClr val="FF0000"/>
                </a:solidFill>
              </a:rPr>
              <a:t>Town Square Contains Sculptures</a:t>
            </a:r>
          </a:p>
          <a:p>
            <a:r>
              <a:rPr lang="en-US" sz="1050" dirty="0">
                <a:solidFill>
                  <a:srgbClr val="000000"/>
                </a:solidFill>
              </a:rPr>
              <a:t>Animals are Subject of Sculpture</a:t>
            </a:r>
          </a:p>
          <a:p>
            <a:r>
              <a:rPr lang="en-US" sz="1050" dirty="0">
                <a:solidFill>
                  <a:srgbClr val="000000"/>
                </a:solidFill>
              </a:rPr>
              <a:t>Lion is an Animal</a:t>
            </a:r>
          </a:p>
          <a:p>
            <a:endParaRPr lang="en-US" sz="1050" dirty="0">
              <a:solidFill>
                <a:srgbClr val="000000"/>
              </a:solidFill>
            </a:endParaRPr>
          </a:p>
          <a:p>
            <a:r>
              <a:rPr lang="en-US" sz="1050" b="1" dirty="0">
                <a:solidFill>
                  <a:schemeClr val="tx1">
                    <a:lumMod val="60000"/>
                    <a:lumOff val="40000"/>
                  </a:schemeClr>
                </a:solidFill>
              </a:rPr>
              <a:t>Results By the Proposed VPS:</a:t>
            </a:r>
          </a:p>
          <a:p>
            <a:r>
              <a:rPr lang="en-US" sz="1050" dirty="0">
                <a:solidFill>
                  <a:srgbClr val="000000"/>
                </a:solidFill>
              </a:rPr>
              <a:t>Object classified as a </a:t>
            </a:r>
            <a:r>
              <a:rPr lang="en-US" sz="1050" dirty="0">
                <a:solidFill>
                  <a:srgbClr val="FF0000"/>
                </a:solidFill>
              </a:rPr>
              <a:t>Sculptures of Lion</a:t>
            </a:r>
          </a:p>
          <a:p>
            <a:r>
              <a:rPr lang="en-US" sz="1050" dirty="0">
                <a:solidFill>
                  <a:srgbClr val="000000"/>
                </a:solidFill>
              </a:rPr>
              <a:t>Exact Position</a:t>
            </a:r>
            <a:r>
              <a:rPr lang="en-US" sz="1050" b="1" dirty="0">
                <a:solidFill>
                  <a:srgbClr val="000000"/>
                </a:solidFill>
              </a:rPr>
              <a:t>: </a:t>
            </a:r>
            <a:r>
              <a:rPr lang="en-US" sz="1050" b="1" u="sng" dirty="0">
                <a:solidFill>
                  <a:srgbClr val="FF0000"/>
                </a:solidFill>
              </a:rPr>
              <a:t>In the Middle of Central Square</a:t>
            </a:r>
          </a:p>
          <a:p>
            <a:endParaRPr lang="en-US" sz="1050" dirty="0">
              <a:solidFill>
                <a:srgbClr val="000000"/>
              </a:solidFill>
            </a:endParaRPr>
          </a:p>
          <a:p>
            <a:endParaRPr lang="en-US" sz="1050" dirty="0">
              <a:solidFill>
                <a:srgbClr val="000000"/>
              </a:solidFill>
            </a:endParaRPr>
          </a:p>
          <a:p>
            <a:endParaRPr lang="en-US" sz="1050" dirty="0"/>
          </a:p>
        </p:txBody>
      </p:sp>
      <p:sp>
        <p:nvSpPr>
          <p:cNvPr id="25" name="Rectangle 24"/>
          <p:cNvSpPr/>
          <p:nvPr/>
        </p:nvSpPr>
        <p:spPr>
          <a:xfrm>
            <a:off x="3588590" y="3137575"/>
            <a:ext cx="2468946" cy="3000821"/>
          </a:xfrm>
          <a:prstGeom prst="rect">
            <a:avLst/>
          </a:prstGeom>
        </p:spPr>
        <p:txBody>
          <a:bodyPr wrap="none">
            <a:spAutoFit/>
          </a:bodyPr>
          <a:lstStyle/>
          <a:p>
            <a:r>
              <a:rPr lang="en-US" sz="1050" b="1" dirty="0">
                <a:solidFill>
                  <a:schemeClr val="tx1">
                    <a:lumMod val="60000"/>
                    <a:lumOff val="40000"/>
                  </a:schemeClr>
                </a:solidFill>
              </a:rPr>
              <a:t>Image Processing Systems:</a:t>
            </a:r>
          </a:p>
          <a:p>
            <a:r>
              <a:rPr lang="en-US" sz="1050" dirty="0">
                <a:solidFill>
                  <a:srgbClr val="000000"/>
                </a:solidFill>
              </a:rPr>
              <a:t>Object classified as a </a:t>
            </a:r>
            <a:r>
              <a:rPr lang="en-US" sz="1050" dirty="0">
                <a:solidFill>
                  <a:srgbClr val="FF0000"/>
                </a:solidFill>
              </a:rPr>
              <a:t>Lion</a:t>
            </a:r>
          </a:p>
          <a:p>
            <a:endParaRPr lang="en-US" sz="1050" dirty="0">
              <a:solidFill>
                <a:srgbClr val="000000"/>
              </a:solidFill>
            </a:endParaRPr>
          </a:p>
          <a:p>
            <a:r>
              <a:rPr lang="en-US" sz="1050" b="1" dirty="0">
                <a:solidFill>
                  <a:schemeClr val="tx1">
                    <a:lumMod val="60000"/>
                    <a:lumOff val="40000"/>
                  </a:schemeClr>
                </a:solidFill>
              </a:rPr>
              <a:t>Supportive Positional System (e.g. GPS):</a:t>
            </a:r>
          </a:p>
          <a:p>
            <a:r>
              <a:rPr lang="en-US" sz="1050" dirty="0">
                <a:solidFill>
                  <a:srgbClr val="000000"/>
                </a:solidFill>
              </a:rPr>
              <a:t>Approximate Location</a:t>
            </a:r>
            <a:r>
              <a:rPr lang="en-US" sz="1050" dirty="0">
                <a:solidFill>
                  <a:srgbClr val="FF0000"/>
                </a:solidFill>
              </a:rPr>
              <a:t>: National Park</a:t>
            </a:r>
          </a:p>
          <a:p>
            <a:endParaRPr lang="en-US" sz="1050" dirty="0">
              <a:solidFill>
                <a:srgbClr val="000000"/>
              </a:solidFill>
            </a:endParaRPr>
          </a:p>
          <a:p>
            <a:r>
              <a:rPr lang="en-US" sz="1050" b="1" dirty="0">
                <a:solidFill>
                  <a:schemeClr val="tx1">
                    <a:lumMod val="60000"/>
                    <a:lumOff val="40000"/>
                  </a:schemeClr>
                </a:solidFill>
              </a:rPr>
              <a:t>Ontology:</a:t>
            </a:r>
          </a:p>
          <a:p>
            <a:r>
              <a:rPr lang="en-US" sz="1050" dirty="0">
                <a:solidFill>
                  <a:srgbClr val="000000"/>
                </a:solidFill>
              </a:rPr>
              <a:t>National Park is a Wildlife Park</a:t>
            </a:r>
          </a:p>
          <a:p>
            <a:r>
              <a:rPr lang="en-US" sz="1050" dirty="0">
                <a:solidFill>
                  <a:srgbClr val="FF0000"/>
                </a:solidFill>
              </a:rPr>
              <a:t>Wildlife Park Contains Wild Animals</a:t>
            </a:r>
          </a:p>
          <a:p>
            <a:r>
              <a:rPr lang="en-US" sz="1050" dirty="0">
                <a:solidFill>
                  <a:srgbClr val="000000"/>
                </a:solidFill>
              </a:rPr>
              <a:t>Lion is an Animal</a:t>
            </a:r>
          </a:p>
          <a:p>
            <a:endParaRPr lang="en-US" sz="1050" dirty="0">
              <a:solidFill>
                <a:srgbClr val="000000"/>
              </a:solidFill>
            </a:endParaRPr>
          </a:p>
          <a:p>
            <a:endParaRPr lang="en-US" sz="1050" dirty="0">
              <a:solidFill>
                <a:srgbClr val="000000"/>
              </a:solidFill>
            </a:endParaRPr>
          </a:p>
          <a:p>
            <a:r>
              <a:rPr lang="en-US" sz="1050" b="1" dirty="0">
                <a:solidFill>
                  <a:schemeClr val="tx1">
                    <a:lumMod val="60000"/>
                    <a:lumOff val="40000"/>
                  </a:schemeClr>
                </a:solidFill>
              </a:rPr>
              <a:t>Results By the Proposed VPS :</a:t>
            </a:r>
          </a:p>
          <a:p>
            <a:r>
              <a:rPr lang="en-US" sz="1050" dirty="0">
                <a:solidFill>
                  <a:srgbClr val="000000"/>
                </a:solidFill>
              </a:rPr>
              <a:t>Object classified as a </a:t>
            </a:r>
            <a:r>
              <a:rPr lang="en-US" sz="1050" dirty="0">
                <a:solidFill>
                  <a:srgbClr val="FF0000"/>
                </a:solidFill>
              </a:rPr>
              <a:t>Lion</a:t>
            </a:r>
          </a:p>
          <a:p>
            <a:r>
              <a:rPr lang="en-US" sz="1050" dirty="0">
                <a:solidFill>
                  <a:srgbClr val="000000"/>
                </a:solidFill>
              </a:rPr>
              <a:t>Exact Position: </a:t>
            </a:r>
            <a:r>
              <a:rPr lang="en-US" sz="1050" b="1" u="sng" dirty="0">
                <a:solidFill>
                  <a:srgbClr val="FF0000"/>
                </a:solidFill>
              </a:rPr>
              <a:t>Section A of National Park</a:t>
            </a:r>
          </a:p>
          <a:p>
            <a:endParaRPr lang="en-US" sz="1050" dirty="0">
              <a:solidFill>
                <a:srgbClr val="000000"/>
              </a:solidFill>
            </a:endParaRPr>
          </a:p>
          <a:p>
            <a:endParaRPr lang="en-US" sz="1050" dirty="0">
              <a:solidFill>
                <a:srgbClr val="000000"/>
              </a:solidFill>
            </a:endParaRPr>
          </a:p>
          <a:p>
            <a:endParaRPr lang="en-US" sz="1050" dirty="0"/>
          </a:p>
        </p:txBody>
      </p:sp>
      <p:cxnSp>
        <p:nvCxnSpPr>
          <p:cNvPr id="5" name="Straight Arrow Connector 4"/>
          <p:cNvCxnSpPr>
            <a:stCxn id="12" idx="0"/>
            <a:endCxn id="9" idx="4"/>
          </p:cNvCxnSpPr>
          <p:nvPr/>
        </p:nvCxnSpPr>
        <p:spPr>
          <a:xfrm flipV="1">
            <a:off x="2842282" y="2942632"/>
            <a:ext cx="1" cy="3090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0"/>
          </p:cNvCxnSpPr>
          <p:nvPr/>
        </p:nvCxnSpPr>
        <p:spPr>
          <a:xfrm>
            <a:off x="2832014" y="2079220"/>
            <a:ext cx="10268" cy="39011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6"/>
            <a:endCxn id="20" idx="2"/>
          </p:cNvCxnSpPr>
          <p:nvPr/>
        </p:nvCxnSpPr>
        <p:spPr>
          <a:xfrm flipV="1">
            <a:off x="3590866" y="2701749"/>
            <a:ext cx="2712406" cy="423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4"/>
            <a:endCxn id="20" idx="0"/>
          </p:cNvCxnSpPr>
          <p:nvPr/>
        </p:nvCxnSpPr>
        <p:spPr>
          <a:xfrm>
            <a:off x="7051856" y="2050331"/>
            <a:ext cx="0" cy="41476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211767" y="154359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Urban Area</a:t>
            </a:r>
          </a:p>
        </p:txBody>
      </p:sp>
      <p:cxnSp>
        <p:nvCxnSpPr>
          <p:cNvPr id="31" name="Straight Arrow Connector 30"/>
          <p:cNvCxnSpPr>
            <a:stCxn id="23" idx="2"/>
            <a:endCxn id="4" idx="6"/>
          </p:cNvCxnSpPr>
          <p:nvPr/>
        </p:nvCxnSpPr>
        <p:spPr>
          <a:xfrm flipH="1">
            <a:off x="3617430" y="1780241"/>
            <a:ext cx="594337" cy="3344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716104" y="1523416"/>
            <a:ext cx="442750" cy="300082"/>
          </a:xfrm>
          <a:prstGeom prst="rect">
            <a:avLst/>
          </a:prstGeom>
        </p:spPr>
        <p:txBody>
          <a:bodyPr wrap="none">
            <a:spAutoFit/>
          </a:bodyPr>
          <a:lstStyle/>
          <a:p>
            <a:r>
              <a:rPr lang="en-US" sz="1350" dirty="0">
                <a:solidFill>
                  <a:srgbClr val="000000"/>
                </a:solidFill>
              </a:rPr>
              <a:t>Has</a:t>
            </a:r>
            <a:endParaRPr lang="en-US" sz="1350" dirty="0"/>
          </a:p>
        </p:txBody>
      </p:sp>
      <p:sp>
        <p:nvSpPr>
          <p:cNvPr id="32" name="Rectangle 31"/>
          <p:cNvSpPr/>
          <p:nvPr/>
        </p:nvSpPr>
        <p:spPr>
          <a:xfrm>
            <a:off x="5816966" y="1514392"/>
            <a:ext cx="442750" cy="300082"/>
          </a:xfrm>
          <a:prstGeom prst="rect">
            <a:avLst/>
          </a:prstGeom>
        </p:spPr>
        <p:txBody>
          <a:bodyPr wrap="none">
            <a:spAutoFit/>
          </a:bodyPr>
          <a:lstStyle/>
          <a:p>
            <a:r>
              <a:rPr lang="en-US" sz="1350" dirty="0">
                <a:solidFill>
                  <a:srgbClr val="000000"/>
                </a:solidFill>
              </a:rPr>
              <a:t>Has</a:t>
            </a:r>
            <a:endParaRPr lang="en-US" sz="1350" dirty="0"/>
          </a:p>
        </p:txBody>
      </p:sp>
      <p:cxnSp>
        <p:nvCxnSpPr>
          <p:cNvPr id="33" name="Straight Arrow Connector 32"/>
          <p:cNvCxnSpPr>
            <a:stCxn id="23" idx="6"/>
            <a:endCxn id="18" idx="2"/>
          </p:cNvCxnSpPr>
          <p:nvPr/>
        </p:nvCxnSpPr>
        <p:spPr>
          <a:xfrm>
            <a:off x="5708934" y="1780241"/>
            <a:ext cx="594338" cy="3344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184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CDEA7-A578-6020-09F8-D1390782B467}"/>
              </a:ext>
            </a:extLst>
          </p:cNvPr>
          <p:cNvSpPr>
            <a:spLocks noGrp="1"/>
          </p:cNvSpPr>
          <p:nvPr>
            <p:ph type="title"/>
          </p:nvPr>
        </p:nvSpPr>
        <p:spPr/>
        <p:txBody>
          <a:bodyPr>
            <a:normAutofit/>
          </a:bodyPr>
          <a:lstStyle/>
          <a:p>
            <a:r>
              <a:rPr lang="en-US" dirty="0"/>
              <a:t>Ethical Issues in AI  </a:t>
            </a:r>
            <a:br>
              <a:rPr lang="en-US" dirty="0"/>
            </a:br>
            <a:endParaRPr lang="en-US" dirty="0"/>
          </a:p>
        </p:txBody>
      </p:sp>
      <p:pic>
        <p:nvPicPr>
          <p:cNvPr id="5" name="Picture 4">
            <a:extLst>
              <a:ext uri="{FF2B5EF4-FFF2-40B4-BE49-F238E27FC236}">
                <a16:creationId xmlns:a16="http://schemas.microsoft.com/office/drawing/2014/main" id="{9D6410AD-3CCB-2A5C-A645-C6C68352A3C0}"/>
              </a:ext>
            </a:extLst>
          </p:cNvPr>
          <p:cNvPicPr>
            <a:picLocks noChangeAspect="1"/>
          </p:cNvPicPr>
          <p:nvPr/>
        </p:nvPicPr>
        <p:blipFill>
          <a:blip r:embed="rId2"/>
          <a:stretch>
            <a:fillRect/>
          </a:stretch>
        </p:blipFill>
        <p:spPr>
          <a:xfrm>
            <a:off x="427977" y="1873650"/>
            <a:ext cx="11336045" cy="2561189"/>
          </a:xfrm>
          <a:prstGeom prst="rect">
            <a:avLst/>
          </a:prstGeom>
        </p:spPr>
      </p:pic>
      <p:sp>
        <p:nvSpPr>
          <p:cNvPr id="7" name="TextBox 6">
            <a:extLst>
              <a:ext uri="{FF2B5EF4-FFF2-40B4-BE49-F238E27FC236}">
                <a16:creationId xmlns:a16="http://schemas.microsoft.com/office/drawing/2014/main" id="{246E81DB-B3E3-0526-B38F-679720C8E469}"/>
              </a:ext>
            </a:extLst>
          </p:cNvPr>
          <p:cNvSpPr txBox="1"/>
          <p:nvPr/>
        </p:nvSpPr>
        <p:spPr>
          <a:xfrm>
            <a:off x="585216" y="5695007"/>
            <a:ext cx="6094476" cy="584775"/>
          </a:xfrm>
          <a:prstGeom prst="rect">
            <a:avLst/>
          </a:prstGeom>
          <a:noFill/>
        </p:spPr>
        <p:txBody>
          <a:bodyPr wrap="square">
            <a:spAutoFit/>
          </a:bodyPr>
          <a:lstStyle/>
          <a:p>
            <a:r>
              <a:rPr lang="en-US" sz="3200" dirty="0">
                <a:solidFill>
                  <a:srgbClr val="C00000"/>
                </a:solidFill>
              </a:rPr>
              <a:t>Bias, Deep fake, Etc.</a:t>
            </a:r>
          </a:p>
        </p:txBody>
      </p:sp>
    </p:spTree>
    <p:extLst>
      <p:ext uri="{BB962C8B-B14F-4D97-AF65-F5344CB8AC3E}">
        <p14:creationId xmlns:p14="http://schemas.microsoft.com/office/powerpoint/2010/main" val="4151456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69427-FF3B-5B0C-0D54-E2B56ED5D3B4}"/>
              </a:ext>
            </a:extLst>
          </p:cNvPr>
          <p:cNvSpPr>
            <a:spLocks noGrp="1"/>
          </p:cNvSpPr>
          <p:nvPr>
            <p:ph type="title"/>
          </p:nvPr>
        </p:nvSpPr>
        <p:spPr/>
        <p:txBody>
          <a:bodyPr/>
          <a:lstStyle/>
          <a:p>
            <a:r>
              <a:rPr lang="en-US" dirty="0"/>
              <a:t>Ethical Issues in Big-data</a:t>
            </a:r>
          </a:p>
        </p:txBody>
      </p:sp>
      <p:sp>
        <p:nvSpPr>
          <p:cNvPr id="4" name="TextBox 3">
            <a:extLst>
              <a:ext uri="{FF2B5EF4-FFF2-40B4-BE49-F238E27FC236}">
                <a16:creationId xmlns:a16="http://schemas.microsoft.com/office/drawing/2014/main" id="{9D0D5F14-533F-C974-5F11-1D48F03DAAF3}"/>
              </a:ext>
            </a:extLst>
          </p:cNvPr>
          <p:cNvSpPr txBox="1"/>
          <p:nvPr/>
        </p:nvSpPr>
        <p:spPr>
          <a:xfrm>
            <a:off x="313182" y="5846544"/>
            <a:ext cx="11705082" cy="646331"/>
          </a:xfrm>
          <a:prstGeom prst="rect">
            <a:avLst/>
          </a:prstGeom>
          <a:noFill/>
        </p:spPr>
        <p:txBody>
          <a:bodyPr wrap="square">
            <a:spAutoFit/>
          </a:bodyPr>
          <a:lstStyle/>
          <a:p>
            <a:r>
              <a:rPr lang="en-US" dirty="0"/>
              <a:t>There are some ethical considerations with the results. A customer without any default, may be judged from his/her linkage to a defaulter leader group. This aspect of the dynamics should be aligned with legal requirements and ethical standards. </a:t>
            </a:r>
          </a:p>
        </p:txBody>
      </p:sp>
      <p:pic>
        <p:nvPicPr>
          <p:cNvPr id="6" name="Picture 5">
            <a:extLst>
              <a:ext uri="{FF2B5EF4-FFF2-40B4-BE49-F238E27FC236}">
                <a16:creationId xmlns:a16="http://schemas.microsoft.com/office/drawing/2014/main" id="{9FCCBE22-C8D5-BCCF-50A1-3B346D8304B2}"/>
              </a:ext>
            </a:extLst>
          </p:cNvPr>
          <p:cNvPicPr>
            <a:picLocks noChangeAspect="1"/>
          </p:cNvPicPr>
          <p:nvPr/>
        </p:nvPicPr>
        <p:blipFill>
          <a:blip r:embed="rId2"/>
          <a:stretch>
            <a:fillRect/>
          </a:stretch>
        </p:blipFill>
        <p:spPr>
          <a:xfrm>
            <a:off x="0" y="2055813"/>
            <a:ext cx="7652143" cy="3225966"/>
          </a:xfrm>
          <a:prstGeom prst="rect">
            <a:avLst/>
          </a:prstGeom>
        </p:spPr>
      </p:pic>
      <p:pic>
        <p:nvPicPr>
          <p:cNvPr id="8" name="Picture 7">
            <a:extLst>
              <a:ext uri="{FF2B5EF4-FFF2-40B4-BE49-F238E27FC236}">
                <a16:creationId xmlns:a16="http://schemas.microsoft.com/office/drawing/2014/main" id="{74F66F8C-50E6-D15F-63E8-A685D84B2108}"/>
              </a:ext>
            </a:extLst>
          </p:cNvPr>
          <p:cNvPicPr>
            <a:picLocks noChangeAspect="1"/>
          </p:cNvPicPr>
          <p:nvPr/>
        </p:nvPicPr>
        <p:blipFill>
          <a:blip r:embed="rId3"/>
          <a:stretch>
            <a:fillRect/>
          </a:stretch>
        </p:blipFill>
        <p:spPr>
          <a:xfrm>
            <a:off x="7456779" y="0"/>
            <a:ext cx="4665245" cy="3017520"/>
          </a:xfrm>
          <a:prstGeom prst="rect">
            <a:avLst/>
          </a:prstGeom>
        </p:spPr>
      </p:pic>
    </p:spTree>
    <p:extLst>
      <p:ext uri="{BB962C8B-B14F-4D97-AF65-F5344CB8AC3E}">
        <p14:creationId xmlns:p14="http://schemas.microsoft.com/office/powerpoint/2010/main" val="3528326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D17D-F387-7D20-F1A9-E64AB8755D71}"/>
              </a:ext>
            </a:extLst>
          </p:cNvPr>
          <p:cNvSpPr>
            <a:spLocks noGrp="1"/>
          </p:cNvSpPr>
          <p:nvPr>
            <p:ph type="title"/>
          </p:nvPr>
        </p:nvSpPr>
        <p:spPr>
          <a:xfrm>
            <a:off x="557784" y="1755013"/>
            <a:ext cx="11362944" cy="1325563"/>
          </a:xfrm>
        </p:spPr>
        <p:txBody>
          <a:bodyPr>
            <a:normAutofit fontScale="90000"/>
          </a:bodyPr>
          <a:lstStyle/>
          <a:p>
            <a:r>
              <a:rPr lang="en-US" dirty="0"/>
              <a:t>Machine Learning is powerful, but it can be harmful. Be mindful about </a:t>
            </a:r>
            <a:r>
              <a:rPr lang="en-US" dirty="0">
                <a:solidFill>
                  <a:srgbClr val="C00000"/>
                </a:solidFill>
              </a:rPr>
              <a:t>where</a:t>
            </a:r>
            <a:r>
              <a:rPr lang="en-US" dirty="0"/>
              <a:t> and </a:t>
            </a:r>
            <a:r>
              <a:rPr lang="en-US" dirty="0">
                <a:solidFill>
                  <a:srgbClr val="C00000"/>
                </a:solidFill>
              </a:rPr>
              <a:t>how</a:t>
            </a:r>
            <a:r>
              <a:rPr lang="en-US" dirty="0"/>
              <a:t> to use this powerful technology!</a:t>
            </a:r>
          </a:p>
        </p:txBody>
      </p:sp>
    </p:spTree>
    <p:extLst>
      <p:ext uri="{BB962C8B-B14F-4D97-AF65-F5344CB8AC3E}">
        <p14:creationId xmlns:p14="http://schemas.microsoft.com/office/powerpoint/2010/main" val="369990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C9E266C-5EA7-B882-E570-DE3AEECF26C7}"/>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5ADD62D0-60CC-B1CF-9753-467487F8C7F5}"/>
              </a:ext>
            </a:extLst>
          </p:cNvPr>
          <p:cNvPicPr>
            <a:picLocks noChangeAspect="1"/>
          </p:cNvPicPr>
          <p:nvPr/>
        </p:nvPicPr>
        <p:blipFill>
          <a:blip r:embed="rId2"/>
          <a:stretch>
            <a:fillRect/>
          </a:stretch>
        </p:blipFill>
        <p:spPr>
          <a:xfrm>
            <a:off x="2081213" y="962025"/>
            <a:ext cx="8029575" cy="4933950"/>
          </a:xfrm>
          <a:prstGeom prst="rect">
            <a:avLst/>
          </a:prstGeom>
        </p:spPr>
      </p:pic>
      <p:sp>
        <p:nvSpPr>
          <p:cNvPr id="3" name="Title 2">
            <a:extLst>
              <a:ext uri="{FF2B5EF4-FFF2-40B4-BE49-F238E27FC236}">
                <a16:creationId xmlns:a16="http://schemas.microsoft.com/office/drawing/2014/main" id="{0C3E1409-8CF6-305B-6660-5CEF1E41F44B}"/>
              </a:ext>
            </a:extLst>
          </p:cNvPr>
          <p:cNvSpPr>
            <a:spLocks noGrp="1"/>
          </p:cNvSpPr>
          <p:nvPr>
            <p:ph type="title"/>
          </p:nvPr>
        </p:nvSpPr>
        <p:spPr/>
        <p:txBody>
          <a:bodyPr/>
          <a:lstStyle/>
          <a:p>
            <a:r>
              <a:rPr lang="en-US" dirty="0"/>
              <a:t>Data Analysis Steps</a:t>
            </a:r>
          </a:p>
        </p:txBody>
      </p:sp>
    </p:spTree>
    <p:extLst>
      <p:ext uri="{BB962C8B-B14F-4D97-AF65-F5344CB8AC3E}">
        <p14:creationId xmlns:p14="http://schemas.microsoft.com/office/powerpoint/2010/main" val="2645026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3C0DD2-8EB0-4241-9A62-3B92167C1937}"/>
              </a:ext>
            </a:extLst>
          </p:cNvPr>
          <p:cNvPicPr>
            <a:picLocks noGrp="1" noChangeAspect="1"/>
          </p:cNvPicPr>
          <p:nvPr>
            <p:ph idx="4294967295"/>
          </p:nvPr>
        </p:nvPicPr>
        <p:blipFill>
          <a:blip r:embed="rId2"/>
          <a:stretch>
            <a:fillRect/>
          </a:stretch>
        </p:blipFill>
        <p:spPr>
          <a:xfrm>
            <a:off x="1524000" y="1162277"/>
            <a:ext cx="8943770" cy="4831443"/>
          </a:xfrm>
        </p:spPr>
      </p:pic>
      <p:sp>
        <p:nvSpPr>
          <p:cNvPr id="6" name="TextBox 5">
            <a:extLst>
              <a:ext uri="{FF2B5EF4-FFF2-40B4-BE49-F238E27FC236}">
                <a16:creationId xmlns:a16="http://schemas.microsoft.com/office/drawing/2014/main" id="{0023E5CB-97D5-4476-9F06-1AD888117E51}"/>
              </a:ext>
            </a:extLst>
          </p:cNvPr>
          <p:cNvSpPr txBox="1"/>
          <p:nvPr/>
        </p:nvSpPr>
        <p:spPr>
          <a:xfrm>
            <a:off x="1875508" y="5993719"/>
            <a:ext cx="4593431" cy="253916"/>
          </a:xfrm>
          <a:prstGeom prst="rect">
            <a:avLst/>
          </a:prstGeom>
          <a:noFill/>
        </p:spPr>
        <p:txBody>
          <a:bodyPr wrap="square">
            <a:spAutoFit/>
          </a:bodyPr>
          <a:lstStyle/>
          <a:p>
            <a:r>
              <a:rPr lang="en-IE" altLang="en-US" sz="1050" dirty="0">
                <a:solidFill>
                  <a:schemeClr val="tx1">
                    <a:lumMod val="50000"/>
                  </a:schemeClr>
                </a:solidFill>
              </a:rPr>
              <a:t>Oracle </a:t>
            </a:r>
            <a:endParaRPr lang="en-GB" sz="1050" dirty="0">
              <a:solidFill>
                <a:schemeClr val="tx1">
                  <a:lumMod val="50000"/>
                </a:schemeClr>
              </a:solidFill>
            </a:endParaRPr>
          </a:p>
        </p:txBody>
      </p:sp>
      <p:sp>
        <p:nvSpPr>
          <p:cNvPr id="4" name="Title 3">
            <a:extLst>
              <a:ext uri="{FF2B5EF4-FFF2-40B4-BE49-F238E27FC236}">
                <a16:creationId xmlns:a16="http://schemas.microsoft.com/office/drawing/2014/main" id="{078880E7-068D-8D24-73FE-0987DD1CDC97}"/>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F8125515-3760-1AEC-99D6-EA1AF2FF3497}"/>
              </a:ext>
            </a:extLst>
          </p:cNvPr>
          <p:cNvSpPr txBox="1"/>
          <p:nvPr/>
        </p:nvSpPr>
        <p:spPr>
          <a:xfrm>
            <a:off x="6452711" y="5892710"/>
            <a:ext cx="5157685" cy="1200329"/>
          </a:xfrm>
          <a:prstGeom prst="rect">
            <a:avLst/>
          </a:prstGeom>
          <a:noFill/>
        </p:spPr>
        <p:txBody>
          <a:bodyPr wrap="square">
            <a:spAutoFit/>
          </a:bodyPr>
          <a:lstStyle/>
          <a:p>
            <a:r>
              <a:rPr lang="en-US" dirty="0">
                <a:solidFill>
                  <a:srgbClr val="C00000"/>
                </a:solidFill>
              </a:rPr>
              <a:t>“Cleaning and preparing the proper data for analysis can take up to 80% of a data scientist’s time.”</a:t>
            </a:r>
          </a:p>
          <a:p>
            <a:r>
              <a:rPr lang="en-US" dirty="0"/>
              <a:t>IBM</a:t>
            </a:r>
          </a:p>
          <a:p>
            <a:endParaRPr lang="en-US" dirty="0"/>
          </a:p>
        </p:txBody>
      </p:sp>
    </p:spTree>
    <p:extLst>
      <p:ext uri="{BB962C8B-B14F-4D97-AF65-F5344CB8AC3E}">
        <p14:creationId xmlns:p14="http://schemas.microsoft.com/office/powerpoint/2010/main" val="3909636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8913D81A-E15B-8D42-BA64-519D12FFF921}"/>
              </a:ext>
            </a:extLst>
          </p:cNvPr>
          <p:cNvSpPr>
            <a:spLocks noGrp="1" noChangeArrowheads="1"/>
          </p:cNvSpPr>
          <p:nvPr>
            <p:ph type="title"/>
          </p:nvPr>
        </p:nvSpPr>
        <p:spPr>
          <a:xfrm>
            <a:off x="320040" y="304800"/>
            <a:ext cx="8458200" cy="762000"/>
          </a:xfrm>
        </p:spPr>
        <p:txBody>
          <a:bodyPr/>
          <a:lstStyle/>
          <a:p>
            <a:pPr eaLnBrk="1" hangingPunct="1"/>
            <a:r>
              <a:rPr lang="en-US" altLang="en-US" dirty="0"/>
              <a:t>Why Data Preprocessing?</a:t>
            </a:r>
          </a:p>
        </p:txBody>
      </p:sp>
      <p:sp>
        <p:nvSpPr>
          <p:cNvPr id="21508" name="Rectangle 3">
            <a:extLst>
              <a:ext uri="{FF2B5EF4-FFF2-40B4-BE49-F238E27FC236}">
                <a16:creationId xmlns:a16="http://schemas.microsoft.com/office/drawing/2014/main" id="{E9B6F31A-E643-E947-BEB1-EC89724F5056}"/>
              </a:ext>
            </a:extLst>
          </p:cNvPr>
          <p:cNvSpPr>
            <a:spLocks noGrp="1" noChangeArrowheads="1"/>
          </p:cNvSpPr>
          <p:nvPr>
            <p:ph type="body" idx="1"/>
          </p:nvPr>
        </p:nvSpPr>
        <p:spPr>
          <a:xfrm>
            <a:off x="70104" y="1371600"/>
            <a:ext cx="8305800" cy="5181600"/>
          </a:xfrm>
        </p:spPr>
        <p:txBody>
          <a:bodyPr/>
          <a:lstStyle/>
          <a:p>
            <a:pPr eaLnBrk="1" hangingPunct="1">
              <a:lnSpc>
                <a:spcPct val="90000"/>
              </a:lnSpc>
            </a:pPr>
            <a:r>
              <a:rPr lang="en-US" altLang="en-US" dirty="0">
                <a:ea typeface="ＭＳ Ｐゴシック" panose="020B0600070205080204" pitchFamily="34" charset="-128"/>
              </a:rPr>
              <a:t>Usually, data in the real world is not clean</a:t>
            </a:r>
          </a:p>
          <a:p>
            <a:pPr lvl="1" eaLnBrk="1" hangingPunct="1">
              <a:lnSpc>
                <a:spcPct val="90000"/>
              </a:lnSpc>
            </a:pPr>
            <a:r>
              <a:rPr lang="en-US" altLang="en-US" dirty="0">
                <a:solidFill>
                  <a:srgbClr val="C00000"/>
                </a:solidFill>
                <a:ea typeface="ＭＳ Ｐゴシック" panose="020B0600070205080204" pitchFamily="34" charset="-128"/>
              </a:rPr>
              <a:t>incomplete</a:t>
            </a:r>
            <a:r>
              <a:rPr lang="en-US" altLang="en-US" dirty="0">
                <a:ea typeface="ＭＳ Ｐゴシック" panose="020B0600070205080204" pitchFamily="34" charset="-128"/>
              </a:rPr>
              <a:t>: lacking attribute values, lacking certain attributes of interest, or containing only aggregate data</a:t>
            </a:r>
          </a:p>
          <a:p>
            <a:pPr lvl="2" eaLnBrk="1" hangingPunct="1">
              <a:lnSpc>
                <a:spcPct val="90000"/>
              </a:lnSpc>
            </a:pPr>
            <a:r>
              <a:rPr lang="en-US" altLang="en-US" dirty="0">
                <a:ea typeface="ＭＳ Ｐゴシック" panose="020B0600070205080204" pitchFamily="34" charset="-128"/>
              </a:rPr>
              <a:t>e.g., occupation=</a:t>
            </a:r>
            <a:r>
              <a:rPr lang="ja-JP" altLang="en-US" dirty="0">
                <a:ea typeface="ＭＳ Ｐゴシック" panose="020B0600070205080204" pitchFamily="34" charset="-128"/>
              </a:rPr>
              <a:t>“</a:t>
            </a:r>
            <a:r>
              <a:rPr lang="en-US" altLang="ja-JP" dirty="0">
                <a:ea typeface="ＭＳ Ｐゴシック" panose="020B0600070205080204" pitchFamily="34" charset="-128"/>
              </a:rPr>
              <a:t> </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1" eaLnBrk="1" hangingPunct="1">
              <a:lnSpc>
                <a:spcPct val="90000"/>
              </a:lnSpc>
            </a:pPr>
            <a:r>
              <a:rPr lang="en-US" altLang="en-US" dirty="0">
                <a:solidFill>
                  <a:srgbClr val="C00000"/>
                </a:solidFill>
                <a:ea typeface="ＭＳ Ｐゴシック" panose="020B0600070205080204" pitchFamily="34" charset="-128"/>
              </a:rPr>
              <a:t>noisy</a:t>
            </a:r>
            <a:r>
              <a:rPr lang="en-US" altLang="en-US" dirty="0">
                <a:ea typeface="ＭＳ Ｐゴシック" panose="020B0600070205080204" pitchFamily="34" charset="-128"/>
              </a:rPr>
              <a:t>: containing errors or outliers</a:t>
            </a:r>
          </a:p>
          <a:p>
            <a:pPr lvl="2" eaLnBrk="1" hangingPunct="1">
              <a:lnSpc>
                <a:spcPct val="90000"/>
              </a:lnSpc>
            </a:pPr>
            <a:r>
              <a:rPr lang="en-US" altLang="en-US" dirty="0">
                <a:ea typeface="ＭＳ Ｐゴシック" panose="020B0600070205080204" pitchFamily="34" charset="-128"/>
              </a:rPr>
              <a:t>e.g., Salary=</a:t>
            </a:r>
            <a:r>
              <a:rPr lang="ja-JP" altLang="en-US" dirty="0">
                <a:ea typeface="ＭＳ Ｐゴシック" panose="020B0600070205080204" pitchFamily="34" charset="-128"/>
              </a:rPr>
              <a:t>“</a:t>
            </a:r>
            <a:r>
              <a:rPr lang="en-US" altLang="ja-JP" dirty="0">
                <a:ea typeface="ＭＳ Ｐゴシック" panose="020B0600070205080204" pitchFamily="34" charset="-128"/>
              </a:rPr>
              <a:t>-10</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1" eaLnBrk="1" hangingPunct="1">
              <a:lnSpc>
                <a:spcPct val="90000"/>
              </a:lnSpc>
            </a:pPr>
            <a:r>
              <a:rPr lang="en-US" altLang="en-US" dirty="0">
                <a:solidFill>
                  <a:srgbClr val="C00000"/>
                </a:solidFill>
                <a:ea typeface="ＭＳ Ｐゴシック" panose="020B0600070205080204" pitchFamily="34" charset="-128"/>
              </a:rPr>
              <a:t>inconsistent</a:t>
            </a:r>
            <a:r>
              <a:rPr lang="en-US" altLang="en-US" dirty="0">
                <a:ea typeface="ＭＳ Ｐゴシック" panose="020B0600070205080204" pitchFamily="34" charset="-128"/>
              </a:rPr>
              <a:t>: containing discrepancies in codes or names</a:t>
            </a:r>
          </a:p>
          <a:p>
            <a:pPr lvl="2" eaLnBrk="1" hangingPunct="1">
              <a:lnSpc>
                <a:spcPct val="90000"/>
              </a:lnSpc>
            </a:pPr>
            <a:r>
              <a:rPr lang="en-US" altLang="en-US" dirty="0">
                <a:ea typeface="ＭＳ Ｐゴシック" panose="020B0600070205080204" pitchFamily="34" charset="-128"/>
              </a:rPr>
              <a:t>e.g., Age=</a:t>
            </a:r>
            <a:r>
              <a:rPr lang="ja-JP" altLang="en-US" dirty="0">
                <a:ea typeface="ＭＳ Ｐゴシック" panose="020B0600070205080204" pitchFamily="34" charset="-128"/>
              </a:rPr>
              <a:t>“</a:t>
            </a:r>
            <a:r>
              <a:rPr lang="en-US" altLang="ja-JP" dirty="0">
                <a:ea typeface="ＭＳ Ｐゴシック" panose="020B0600070205080204" pitchFamily="34" charset="-128"/>
              </a:rPr>
              <a:t>42</a:t>
            </a:r>
            <a:r>
              <a:rPr lang="ja-JP" altLang="en-US" dirty="0">
                <a:ea typeface="ＭＳ Ｐゴシック" panose="020B0600070205080204" pitchFamily="34" charset="-128"/>
              </a:rPr>
              <a:t>”</a:t>
            </a:r>
            <a:r>
              <a:rPr lang="en-US" altLang="ja-JP" dirty="0">
                <a:ea typeface="ＭＳ Ｐゴシック" panose="020B0600070205080204" pitchFamily="34" charset="-128"/>
              </a:rPr>
              <a:t> Birthday=</a:t>
            </a:r>
            <a:r>
              <a:rPr lang="ja-JP" altLang="en-US" dirty="0">
                <a:ea typeface="ＭＳ Ｐゴシック" panose="020B0600070205080204" pitchFamily="34" charset="-128"/>
              </a:rPr>
              <a:t>“</a:t>
            </a:r>
            <a:r>
              <a:rPr lang="en-US" altLang="ja-JP" dirty="0">
                <a:ea typeface="ＭＳ Ｐゴシック" panose="020B0600070205080204" pitchFamily="34" charset="-128"/>
              </a:rPr>
              <a:t>03/07/1997</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2" eaLnBrk="1" hangingPunct="1">
              <a:lnSpc>
                <a:spcPct val="90000"/>
              </a:lnSpc>
            </a:pPr>
            <a:r>
              <a:rPr lang="en-US" altLang="en-US" dirty="0">
                <a:ea typeface="ＭＳ Ｐゴシック" panose="020B0600070205080204" pitchFamily="34" charset="-128"/>
              </a:rPr>
              <a:t>e.g., Was rating </a:t>
            </a:r>
            <a:r>
              <a:rPr lang="ja-JP" altLang="en-US" dirty="0">
                <a:ea typeface="ＭＳ Ｐゴシック" panose="020B0600070205080204" pitchFamily="34" charset="-128"/>
              </a:rPr>
              <a:t>“</a:t>
            </a:r>
            <a:r>
              <a:rPr lang="en-US" altLang="ja-JP" dirty="0">
                <a:ea typeface="ＭＳ Ｐゴシック" panose="020B0600070205080204" pitchFamily="34" charset="-128"/>
              </a:rPr>
              <a:t>1,2,3</a:t>
            </a:r>
            <a:r>
              <a:rPr lang="ja-JP" altLang="en-US" dirty="0">
                <a:ea typeface="ＭＳ Ｐゴシック" panose="020B0600070205080204" pitchFamily="34" charset="-128"/>
              </a:rPr>
              <a:t>”</a:t>
            </a:r>
            <a:r>
              <a:rPr lang="en-US" altLang="ja-JP" dirty="0">
                <a:ea typeface="ＭＳ Ｐゴシック" panose="020B0600070205080204" pitchFamily="34" charset="-128"/>
              </a:rPr>
              <a:t>, now rating </a:t>
            </a:r>
            <a:r>
              <a:rPr lang="ja-JP" altLang="en-US" dirty="0">
                <a:ea typeface="ＭＳ Ｐゴシック" panose="020B0600070205080204" pitchFamily="34" charset="-128"/>
              </a:rPr>
              <a:t>“</a:t>
            </a:r>
            <a:r>
              <a:rPr lang="en-US" altLang="ja-JP" dirty="0">
                <a:ea typeface="ＭＳ Ｐゴシック" panose="020B0600070205080204" pitchFamily="34" charset="-128"/>
              </a:rPr>
              <a:t>A, B, C</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2" eaLnBrk="1" hangingPunct="1">
              <a:lnSpc>
                <a:spcPct val="90000"/>
              </a:lnSpc>
            </a:pPr>
            <a:r>
              <a:rPr lang="en-US" altLang="en-US" dirty="0">
                <a:ea typeface="ＭＳ Ｐゴシック" panose="020B0600070205080204" pitchFamily="34" charset="-128"/>
              </a:rPr>
              <a:t>e.g., discrepancy between duplicate records</a:t>
            </a:r>
          </a:p>
        </p:txBody>
      </p:sp>
      <p:pic>
        <p:nvPicPr>
          <p:cNvPr id="2" name="Picture 1">
            <a:extLst>
              <a:ext uri="{FF2B5EF4-FFF2-40B4-BE49-F238E27FC236}">
                <a16:creationId xmlns:a16="http://schemas.microsoft.com/office/drawing/2014/main" id="{5521559D-45A5-9690-8D4F-311636896CD2}"/>
              </a:ext>
            </a:extLst>
          </p:cNvPr>
          <p:cNvPicPr>
            <a:picLocks noChangeAspect="1"/>
          </p:cNvPicPr>
          <p:nvPr/>
        </p:nvPicPr>
        <p:blipFill>
          <a:blip r:embed="rId3"/>
          <a:stretch>
            <a:fillRect/>
          </a:stretch>
        </p:blipFill>
        <p:spPr>
          <a:xfrm>
            <a:off x="8080435" y="2848872"/>
            <a:ext cx="3825556" cy="3753858"/>
          </a:xfrm>
          <a:prstGeom prst="rect">
            <a:avLst/>
          </a:prstGeom>
        </p:spPr>
      </p:pic>
      <p:sp>
        <p:nvSpPr>
          <p:cNvPr id="3" name="TextBox 2">
            <a:extLst>
              <a:ext uri="{FF2B5EF4-FFF2-40B4-BE49-F238E27FC236}">
                <a16:creationId xmlns:a16="http://schemas.microsoft.com/office/drawing/2014/main" id="{33F7AF2C-0E30-441D-B9CB-198C79C380A7}"/>
              </a:ext>
            </a:extLst>
          </p:cNvPr>
          <p:cNvSpPr txBox="1"/>
          <p:nvPr/>
        </p:nvSpPr>
        <p:spPr>
          <a:xfrm>
            <a:off x="11160063" y="6475772"/>
            <a:ext cx="961833" cy="253916"/>
          </a:xfrm>
          <a:prstGeom prst="rect">
            <a:avLst/>
          </a:prstGeom>
          <a:noFill/>
        </p:spPr>
        <p:txBody>
          <a:bodyPr wrap="square">
            <a:spAutoFit/>
          </a:bodyPr>
          <a:lstStyle/>
          <a:p>
            <a:r>
              <a:rPr lang="en-US" altLang="en-US" sz="1050" dirty="0">
                <a:latin typeface="Times New Roman" panose="02020603050405020304" pitchFamily="18" charset="0"/>
                <a:cs typeface="Times New Roman" panose="02020603050405020304" pitchFamily="18" charset="0"/>
              </a:rPr>
              <a:t>Old Dominion</a:t>
            </a:r>
            <a:endParaRPr lang="en-US" sz="105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a:t>
            </a:r>
          </a:p>
        </p:txBody>
      </p:sp>
      <p:sp>
        <p:nvSpPr>
          <p:cNvPr id="3" name="Content Placeholder 2"/>
          <p:cNvSpPr>
            <a:spLocks noGrp="1"/>
          </p:cNvSpPr>
          <p:nvPr>
            <p:ph idx="1"/>
          </p:nvPr>
        </p:nvSpPr>
        <p:spPr/>
        <p:txBody>
          <a:bodyPr/>
          <a:lstStyle/>
          <a:p>
            <a:r>
              <a:rPr lang="en-US" dirty="0"/>
              <a:t>The process of transforming “raw” data into data that can be analyzed to generate valid actionable insights</a:t>
            </a:r>
          </a:p>
          <a:p>
            <a:r>
              <a:rPr lang="en-US" dirty="0"/>
              <a:t>Data preprocessing aka:</a:t>
            </a:r>
          </a:p>
          <a:p>
            <a:pPr lvl="1"/>
            <a:r>
              <a:rPr lang="en-US" dirty="0">
                <a:solidFill>
                  <a:srgbClr val="C00000"/>
                </a:solidFill>
              </a:rPr>
              <a:t>Data Wrangling</a:t>
            </a:r>
          </a:p>
          <a:p>
            <a:pPr lvl="1"/>
            <a:r>
              <a:rPr lang="en-US" dirty="0">
                <a:solidFill>
                  <a:srgbClr val="C00000"/>
                </a:solidFill>
              </a:rPr>
              <a:t>Data preparation</a:t>
            </a:r>
          </a:p>
          <a:p>
            <a:pPr lvl="1"/>
            <a:r>
              <a:rPr lang="en-US" dirty="0">
                <a:solidFill>
                  <a:srgbClr val="C00000"/>
                </a:solidFill>
              </a:rPr>
              <a:t>Data Cleansing</a:t>
            </a:r>
          </a:p>
          <a:p>
            <a:pPr lvl="1"/>
            <a:r>
              <a:rPr lang="en-US" dirty="0">
                <a:solidFill>
                  <a:srgbClr val="C00000"/>
                </a:solidFill>
              </a:rPr>
              <a:t>Data Transformation</a:t>
            </a:r>
          </a:p>
          <a:p>
            <a:pPr lvl="1"/>
            <a:r>
              <a:rPr lang="en-US" dirty="0">
                <a:solidFill>
                  <a:srgbClr val="C00000"/>
                </a:solidFill>
              </a:rPr>
              <a:t>Etc.</a:t>
            </a:r>
          </a:p>
        </p:txBody>
      </p:sp>
      <p:pic>
        <p:nvPicPr>
          <p:cNvPr id="5" name="Picture 4">
            <a:extLst>
              <a:ext uri="{FF2B5EF4-FFF2-40B4-BE49-F238E27FC236}">
                <a16:creationId xmlns:a16="http://schemas.microsoft.com/office/drawing/2014/main" id="{C37D81B4-CB65-AA17-4571-190E29FD4335}"/>
              </a:ext>
            </a:extLst>
          </p:cNvPr>
          <p:cNvPicPr>
            <a:picLocks noChangeAspect="1"/>
          </p:cNvPicPr>
          <p:nvPr/>
        </p:nvPicPr>
        <p:blipFill>
          <a:blip r:embed="rId2"/>
          <a:stretch>
            <a:fillRect/>
          </a:stretch>
        </p:blipFill>
        <p:spPr>
          <a:xfrm>
            <a:off x="5927328" y="3738282"/>
            <a:ext cx="5735018" cy="1809065"/>
          </a:xfrm>
          <a:prstGeom prst="rect">
            <a:avLst/>
          </a:prstGeom>
        </p:spPr>
      </p:pic>
      <p:sp>
        <p:nvSpPr>
          <p:cNvPr id="6" name="TextBox 5">
            <a:extLst>
              <a:ext uri="{FF2B5EF4-FFF2-40B4-BE49-F238E27FC236}">
                <a16:creationId xmlns:a16="http://schemas.microsoft.com/office/drawing/2014/main" id="{84B83008-00FC-F629-7D72-CF3AEBD57830}"/>
              </a:ext>
            </a:extLst>
          </p:cNvPr>
          <p:cNvSpPr txBox="1"/>
          <p:nvPr/>
        </p:nvSpPr>
        <p:spPr>
          <a:xfrm>
            <a:off x="11031469" y="5091954"/>
            <a:ext cx="972272" cy="215444"/>
          </a:xfrm>
          <a:prstGeom prst="rect">
            <a:avLst/>
          </a:prstGeom>
          <a:noFill/>
        </p:spPr>
        <p:txBody>
          <a:bodyPr wrap="square">
            <a:spAutoFit/>
          </a:bodyPr>
          <a:lstStyle/>
          <a:p>
            <a:r>
              <a:rPr lang="en-US" sz="800" dirty="0"/>
              <a:t>Maryland</a:t>
            </a:r>
          </a:p>
        </p:txBody>
      </p:sp>
      <p:sp>
        <p:nvSpPr>
          <p:cNvPr id="7" name="TextBox 6">
            <a:extLst>
              <a:ext uri="{FF2B5EF4-FFF2-40B4-BE49-F238E27FC236}">
                <a16:creationId xmlns:a16="http://schemas.microsoft.com/office/drawing/2014/main" id="{FC273026-3E82-7EB7-258C-D02E90A73870}"/>
              </a:ext>
            </a:extLst>
          </p:cNvPr>
          <p:cNvSpPr txBox="1"/>
          <p:nvPr/>
        </p:nvSpPr>
        <p:spPr>
          <a:xfrm>
            <a:off x="7877175" y="3368950"/>
            <a:ext cx="1781175" cy="369332"/>
          </a:xfrm>
          <a:prstGeom prst="rect">
            <a:avLst/>
          </a:prstGeom>
          <a:noFill/>
        </p:spPr>
        <p:txBody>
          <a:bodyPr wrap="square">
            <a:spAutoFit/>
          </a:bodyPr>
          <a:lstStyle/>
          <a:p>
            <a:r>
              <a:rPr lang="en-US" dirty="0"/>
              <a:t>Data Lifecycle</a:t>
            </a:r>
          </a:p>
        </p:txBody>
      </p:sp>
    </p:spTree>
    <p:extLst>
      <p:ext uri="{BB962C8B-B14F-4D97-AF65-F5344CB8AC3E}">
        <p14:creationId xmlns:p14="http://schemas.microsoft.com/office/powerpoint/2010/main" val="362420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FCC4B850-06E3-7548-AE9B-5A229D0EFC29}"/>
              </a:ext>
            </a:extLst>
          </p:cNvPr>
          <p:cNvSpPr>
            <a:spLocks noGrp="1" noChangeArrowheads="1"/>
          </p:cNvSpPr>
          <p:nvPr>
            <p:ph type="title"/>
          </p:nvPr>
        </p:nvSpPr>
        <p:spPr>
          <a:xfrm>
            <a:off x="1524000" y="304800"/>
            <a:ext cx="9144000" cy="685800"/>
          </a:xfrm>
        </p:spPr>
        <p:txBody>
          <a:bodyPr>
            <a:noAutofit/>
          </a:bodyPr>
          <a:lstStyle/>
          <a:p>
            <a:r>
              <a:rPr lang="en-US" altLang="en-US" dirty="0"/>
              <a:t>Major Tasks in Data Preprocessing</a:t>
            </a:r>
          </a:p>
        </p:txBody>
      </p:sp>
      <p:sp>
        <p:nvSpPr>
          <p:cNvPr id="26626" name="Rectangle 3">
            <a:extLst>
              <a:ext uri="{FF2B5EF4-FFF2-40B4-BE49-F238E27FC236}">
                <a16:creationId xmlns:a16="http://schemas.microsoft.com/office/drawing/2014/main" id="{A2B13FE1-2891-794E-9AA3-7789141938BB}"/>
              </a:ext>
            </a:extLst>
          </p:cNvPr>
          <p:cNvSpPr>
            <a:spLocks noGrp="1" noChangeArrowheads="1"/>
          </p:cNvSpPr>
          <p:nvPr>
            <p:ph type="body" idx="1"/>
          </p:nvPr>
        </p:nvSpPr>
        <p:spPr>
          <a:xfrm>
            <a:off x="1905000" y="1295400"/>
            <a:ext cx="8305800" cy="5105400"/>
          </a:xfrm>
        </p:spPr>
        <p:txBody>
          <a:bodyPr>
            <a:normAutofit lnSpcReduction="10000"/>
          </a:bodyPr>
          <a:lstStyle/>
          <a:p>
            <a:pPr eaLnBrk="1" hangingPunct="1">
              <a:lnSpc>
                <a:spcPct val="120000"/>
              </a:lnSpc>
            </a:pPr>
            <a:r>
              <a:rPr lang="en-US" altLang="en-US" sz="2000" b="1" dirty="0"/>
              <a:t>Data cleaning</a:t>
            </a:r>
          </a:p>
          <a:p>
            <a:pPr lvl="1" eaLnBrk="1" hangingPunct="1">
              <a:lnSpc>
                <a:spcPct val="120000"/>
              </a:lnSpc>
            </a:pPr>
            <a:r>
              <a:rPr lang="en-US" altLang="en-US" sz="2000" dirty="0"/>
              <a:t>Fill in missing values, smooth noisy data, identify or remove outliers, remove duplicates, resolve inconsistencies and discrepancies</a:t>
            </a:r>
          </a:p>
          <a:p>
            <a:pPr eaLnBrk="1" hangingPunct="1">
              <a:lnSpc>
                <a:spcPct val="120000"/>
              </a:lnSpc>
            </a:pPr>
            <a:r>
              <a:rPr lang="en-US" altLang="en-US" sz="2000" b="1" dirty="0"/>
              <a:t>Data integration</a:t>
            </a:r>
          </a:p>
          <a:p>
            <a:pPr lvl="1" eaLnBrk="1" hangingPunct="1">
              <a:lnSpc>
                <a:spcPct val="120000"/>
              </a:lnSpc>
            </a:pPr>
            <a:r>
              <a:rPr lang="en-US" altLang="en-US" sz="2000" dirty="0"/>
              <a:t>Integration of multiple databases, data warehousing</a:t>
            </a:r>
          </a:p>
          <a:p>
            <a:pPr eaLnBrk="1" hangingPunct="1">
              <a:lnSpc>
                <a:spcPct val="120000"/>
              </a:lnSpc>
            </a:pPr>
            <a:r>
              <a:rPr lang="en-US" altLang="en-US" sz="2000" b="1" dirty="0"/>
              <a:t>Data reduction</a:t>
            </a:r>
          </a:p>
          <a:p>
            <a:pPr lvl="1" eaLnBrk="1" hangingPunct="1">
              <a:lnSpc>
                <a:spcPct val="120000"/>
              </a:lnSpc>
            </a:pPr>
            <a:r>
              <a:rPr lang="en-US" altLang="en-US" sz="2000" dirty="0"/>
              <a:t>Dimensionality reduction</a:t>
            </a:r>
          </a:p>
          <a:p>
            <a:pPr lvl="1" eaLnBrk="1" hangingPunct="1">
              <a:lnSpc>
                <a:spcPct val="120000"/>
              </a:lnSpc>
            </a:pPr>
            <a:r>
              <a:rPr lang="en-US" altLang="en-US" sz="2000" dirty="0"/>
              <a:t>Numerosity reduction</a:t>
            </a:r>
          </a:p>
          <a:p>
            <a:pPr eaLnBrk="1" hangingPunct="1">
              <a:lnSpc>
                <a:spcPct val="120000"/>
              </a:lnSpc>
            </a:pPr>
            <a:r>
              <a:rPr lang="en-US" altLang="en-US" sz="2000" b="1" dirty="0"/>
              <a:t>Data transformation</a:t>
            </a:r>
          </a:p>
          <a:p>
            <a:pPr lvl="1" eaLnBrk="1" hangingPunct="1">
              <a:lnSpc>
                <a:spcPct val="120000"/>
              </a:lnSpc>
            </a:pPr>
            <a:r>
              <a:rPr lang="en-US" altLang="en-US" sz="2000" dirty="0"/>
              <a:t>Normalization </a:t>
            </a:r>
          </a:p>
          <a:p>
            <a:pPr lvl="1" eaLnBrk="1" hangingPunct="1">
              <a:lnSpc>
                <a:spcPct val="120000"/>
              </a:lnSpc>
            </a:pPr>
            <a:r>
              <a:rPr lang="en-US" altLang="en-US" sz="2000" dirty="0"/>
              <a:t>Discretization</a:t>
            </a:r>
          </a:p>
          <a:p>
            <a:pPr marL="228600" lvl="1" eaLnBrk="1" hangingPunct="1">
              <a:lnSpc>
                <a:spcPct val="120000"/>
              </a:lnSpc>
            </a:pPr>
            <a:r>
              <a:rPr lang="en-US" altLang="en-US" sz="2000" b="1" dirty="0"/>
              <a:t>Data Balancing, Data partitioning, etc.</a:t>
            </a:r>
            <a:endParaRPr lang="en-US" altLang="en-US" sz="2000" dirty="0"/>
          </a:p>
          <a:p>
            <a:pPr lvl="1" eaLnBrk="1" hangingPunct="1">
              <a:lnSpc>
                <a:spcPct val="120000"/>
              </a:lnSpc>
            </a:pPr>
            <a:endParaRPr lang="en-US" altLang="en-US" sz="2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605FDC50-DF53-F24E-AB4C-7CF2E70E9BA3}"/>
              </a:ext>
            </a:extLst>
          </p:cNvPr>
          <p:cNvSpPr>
            <a:spLocks noGrp="1" noChangeArrowheads="1"/>
          </p:cNvSpPr>
          <p:nvPr>
            <p:ph type="title"/>
          </p:nvPr>
        </p:nvSpPr>
        <p:spPr>
          <a:xfrm>
            <a:off x="894334" y="381000"/>
            <a:ext cx="7169150" cy="609600"/>
          </a:xfrm>
        </p:spPr>
        <p:txBody>
          <a:bodyPr>
            <a:noAutofit/>
          </a:bodyPr>
          <a:lstStyle/>
          <a:p>
            <a:r>
              <a:rPr lang="en-US" altLang="en-US" dirty="0"/>
              <a:t>Incomplete (Missing) Data</a:t>
            </a:r>
          </a:p>
        </p:txBody>
      </p:sp>
      <p:sp>
        <p:nvSpPr>
          <p:cNvPr id="33794" name="Rectangle 3">
            <a:extLst>
              <a:ext uri="{FF2B5EF4-FFF2-40B4-BE49-F238E27FC236}">
                <a16:creationId xmlns:a16="http://schemas.microsoft.com/office/drawing/2014/main" id="{496F7771-DB91-534C-B3D5-700A66FB0DBF}"/>
              </a:ext>
            </a:extLst>
          </p:cNvPr>
          <p:cNvSpPr>
            <a:spLocks noGrp="1" noChangeArrowheads="1"/>
          </p:cNvSpPr>
          <p:nvPr>
            <p:ph type="body" idx="1"/>
          </p:nvPr>
        </p:nvSpPr>
        <p:spPr>
          <a:xfrm>
            <a:off x="1905000" y="1371600"/>
            <a:ext cx="9214104" cy="5105400"/>
          </a:xfrm>
        </p:spPr>
        <p:txBody>
          <a:bodyPr>
            <a:normAutofit/>
          </a:bodyPr>
          <a:lstStyle/>
          <a:p>
            <a:pPr eaLnBrk="1" hangingPunct="1">
              <a:lnSpc>
                <a:spcPct val="110000"/>
              </a:lnSpc>
            </a:pPr>
            <a:r>
              <a:rPr lang="en-US" altLang="en-US" sz="2400" dirty="0"/>
              <a:t>Data is not always available</a:t>
            </a:r>
          </a:p>
          <a:p>
            <a:pPr lvl="1" eaLnBrk="1" hangingPunct="1">
              <a:lnSpc>
                <a:spcPct val="110000"/>
              </a:lnSpc>
            </a:pPr>
            <a:r>
              <a:rPr lang="en-US" altLang="en-US" dirty="0"/>
              <a:t>E.g., have no recorded value for some attributes, such as customer income in sales data</a:t>
            </a:r>
          </a:p>
          <a:p>
            <a:pPr eaLnBrk="1" hangingPunct="1">
              <a:lnSpc>
                <a:spcPct val="110000"/>
              </a:lnSpc>
            </a:pPr>
            <a:r>
              <a:rPr lang="en-US" altLang="en-US" sz="2400" dirty="0"/>
              <a:t>Missing data may be due to </a:t>
            </a:r>
          </a:p>
          <a:p>
            <a:pPr lvl="1" eaLnBrk="1" hangingPunct="1">
              <a:lnSpc>
                <a:spcPct val="110000"/>
              </a:lnSpc>
            </a:pPr>
            <a:r>
              <a:rPr lang="en-US" altLang="en-US" dirty="0"/>
              <a:t>equipment malfunction</a:t>
            </a:r>
          </a:p>
          <a:p>
            <a:pPr lvl="1" eaLnBrk="1" hangingPunct="1">
              <a:lnSpc>
                <a:spcPct val="110000"/>
              </a:lnSpc>
            </a:pPr>
            <a:r>
              <a:rPr lang="en-US" altLang="en-US" dirty="0"/>
              <a:t>inconsistent with other recorded data and thus deleted</a:t>
            </a:r>
          </a:p>
          <a:p>
            <a:pPr lvl="1" eaLnBrk="1" hangingPunct="1">
              <a:lnSpc>
                <a:spcPct val="110000"/>
              </a:lnSpc>
            </a:pPr>
            <a:r>
              <a:rPr lang="en-US" altLang="en-US" dirty="0"/>
              <a:t>data not entered intentionally or due to misunderstanding</a:t>
            </a:r>
          </a:p>
          <a:p>
            <a:pPr lvl="1" eaLnBrk="1" hangingPunct="1">
              <a:lnSpc>
                <a:spcPct val="110000"/>
              </a:lnSpc>
            </a:pPr>
            <a:r>
              <a:rPr lang="en-US" altLang="en-US" dirty="0"/>
              <a:t>certain data may not be considered important at the time of design</a:t>
            </a:r>
          </a:p>
          <a:p>
            <a:pPr lvl="1" eaLnBrk="1" hangingPunct="1">
              <a:lnSpc>
                <a:spcPct val="110000"/>
              </a:lnSpc>
            </a:pPr>
            <a:r>
              <a:rPr lang="en-US" altLang="en-US" dirty="0"/>
              <a:t>not register history or changes of the data</a:t>
            </a:r>
          </a:p>
          <a:p>
            <a:pPr eaLnBrk="1" hangingPunct="1">
              <a:lnSpc>
                <a:spcPct val="110000"/>
              </a:lnSpc>
            </a:pPr>
            <a:r>
              <a:rPr lang="en-US" altLang="en-US" sz="2400" dirty="0">
                <a:solidFill>
                  <a:srgbClr val="C00000"/>
                </a:solidFill>
              </a:rPr>
              <a:t>Sometimes missing data may need to be inferred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1BBB8-85C5-1B98-3001-E03BF77D03D9}"/>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62F26655-F447-CF29-05DD-47E2F1B83664}"/>
              </a:ext>
            </a:extLst>
          </p:cNvPr>
          <p:cNvSpPr>
            <a:spLocks noGrp="1"/>
          </p:cNvSpPr>
          <p:nvPr>
            <p:ph idx="1"/>
          </p:nvPr>
        </p:nvSpPr>
        <p:spPr/>
        <p:txBody>
          <a:bodyPr>
            <a:normAutofit/>
          </a:bodyPr>
          <a:lstStyle/>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Assignments: 40%</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Midterm Exam: 10% </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Final Exam: 20%</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Final Project:  30%</a:t>
            </a:r>
          </a:p>
        </p:txBody>
      </p:sp>
    </p:spTree>
    <p:extLst>
      <p:ext uri="{BB962C8B-B14F-4D97-AF65-F5344CB8AC3E}">
        <p14:creationId xmlns:p14="http://schemas.microsoft.com/office/powerpoint/2010/main" val="2687435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1D518C8C-3B51-D24B-A7EE-EF42E41D8DF4}"/>
              </a:ext>
            </a:extLst>
          </p:cNvPr>
          <p:cNvSpPr>
            <a:spLocks noGrp="1" noChangeArrowheads="1"/>
          </p:cNvSpPr>
          <p:nvPr>
            <p:ph type="title"/>
          </p:nvPr>
        </p:nvSpPr>
        <p:spPr>
          <a:xfrm>
            <a:off x="1143000" y="219075"/>
            <a:ext cx="7543800" cy="762000"/>
          </a:xfrm>
        </p:spPr>
        <p:txBody>
          <a:bodyPr/>
          <a:lstStyle/>
          <a:p>
            <a:pPr eaLnBrk="1" hangingPunct="1"/>
            <a:r>
              <a:rPr lang="en-US" altLang="en-US" dirty="0"/>
              <a:t>Impute Missing Data</a:t>
            </a:r>
          </a:p>
        </p:txBody>
      </p:sp>
      <p:sp>
        <p:nvSpPr>
          <p:cNvPr id="37890" name="Rectangle 3">
            <a:extLst>
              <a:ext uri="{FF2B5EF4-FFF2-40B4-BE49-F238E27FC236}">
                <a16:creationId xmlns:a16="http://schemas.microsoft.com/office/drawing/2014/main" id="{6F4079DB-89AA-B647-9959-23E80D2116C3}"/>
              </a:ext>
            </a:extLst>
          </p:cNvPr>
          <p:cNvSpPr>
            <a:spLocks noGrp="1" noChangeArrowheads="1"/>
          </p:cNvSpPr>
          <p:nvPr>
            <p:ph type="body" idx="1"/>
          </p:nvPr>
        </p:nvSpPr>
        <p:spPr>
          <a:xfrm>
            <a:off x="1309115" y="1143000"/>
            <a:ext cx="10339959" cy="5715000"/>
          </a:xfrm>
        </p:spPr>
        <p:txBody>
          <a:bodyPr>
            <a:normAutofit fontScale="92500"/>
          </a:bodyPr>
          <a:lstStyle/>
          <a:p>
            <a:pPr eaLnBrk="1" hangingPunct="1">
              <a:lnSpc>
                <a:spcPct val="120000"/>
              </a:lnSpc>
            </a:pPr>
            <a:r>
              <a:rPr lang="en-US" altLang="en-US" sz="2400" b="1" dirty="0"/>
              <a:t>Ignore the tuple</a:t>
            </a:r>
            <a:r>
              <a:rPr lang="en-US" altLang="en-US" sz="2400" dirty="0"/>
              <a:t>: not effective when many records have missing values or dataset is small</a:t>
            </a:r>
          </a:p>
          <a:p>
            <a:pPr eaLnBrk="1" hangingPunct="1">
              <a:lnSpc>
                <a:spcPct val="120000"/>
              </a:lnSpc>
            </a:pPr>
            <a:r>
              <a:rPr lang="en-US" altLang="en-US" sz="2400" b="1" dirty="0"/>
              <a:t>Fill in the missing value manually</a:t>
            </a:r>
            <a:r>
              <a:rPr lang="en-US" altLang="en-US" sz="2400" dirty="0"/>
              <a:t>: not feasible when there are many missing values</a:t>
            </a:r>
          </a:p>
          <a:p>
            <a:pPr eaLnBrk="1" hangingPunct="1">
              <a:lnSpc>
                <a:spcPct val="120000"/>
              </a:lnSpc>
            </a:pPr>
            <a:r>
              <a:rPr lang="en-US" altLang="en-US" sz="2400" b="1" dirty="0"/>
              <a:t>Fill in it automatically</a:t>
            </a:r>
            <a:r>
              <a:rPr lang="en-US" altLang="en-US" sz="2400" dirty="0"/>
              <a:t> with</a:t>
            </a:r>
          </a:p>
          <a:p>
            <a:pPr lvl="1" eaLnBrk="1" hangingPunct="1">
              <a:lnSpc>
                <a:spcPct val="120000"/>
              </a:lnSpc>
            </a:pPr>
            <a:r>
              <a:rPr lang="en-US" altLang="en-US" dirty="0"/>
              <a:t>a global constant value: e.g., 0, “unknown”, a new class</a:t>
            </a:r>
          </a:p>
          <a:p>
            <a:pPr lvl="1" eaLnBrk="1" hangingPunct="1">
              <a:lnSpc>
                <a:spcPct val="120000"/>
              </a:lnSpc>
            </a:pPr>
            <a:r>
              <a:rPr lang="en-US" altLang="en-US" dirty="0"/>
              <a:t>last reported value in historical data: assumes no change, which is usually wrong</a:t>
            </a:r>
          </a:p>
          <a:p>
            <a:pPr lvl="1" eaLnBrk="1" hangingPunct="1">
              <a:lnSpc>
                <a:spcPct val="120000"/>
              </a:lnSpc>
            </a:pPr>
            <a:r>
              <a:rPr lang="en-US" altLang="en-US" dirty="0"/>
              <a:t>value of a record with similar other attributes (</a:t>
            </a:r>
            <a:r>
              <a:rPr lang="en-US" dirty="0"/>
              <a:t>Hot Deck Imputation</a:t>
            </a:r>
            <a:r>
              <a:rPr lang="en-US" altLang="en-US" dirty="0"/>
              <a:t>)</a:t>
            </a:r>
          </a:p>
          <a:p>
            <a:pPr lvl="1" eaLnBrk="1" hangingPunct="1">
              <a:lnSpc>
                <a:spcPct val="120000"/>
              </a:lnSpc>
            </a:pPr>
            <a:r>
              <a:rPr lang="en-US" altLang="en-US" dirty="0"/>
              <a:t>the attribute mean</a:t>
            </a:r>
          </a:p>
          <a:p>
            <a:pPr lvl="1" eaLnBrk="1" hangingPunct="1">
              <a:lnSpc>
                <a:spcPct val="120000"/>
              </a:lnSpc>
            </a:pPr>
            <a:r>
              <a:rPr lang="en-US" altLang="en-US" dirty="0"/>
              <a:t>the attribute mean for all samples belonging to the same class / group</a:t>
            </a:r>
          </a:p>
          <a:p>
            <a:r>
              <a:rPr lang="en-US" sz="2400" b="1" dirty="0"/>
              <a:t>Imputation using prediction models</a:t>
            </a:r>
            <a:r>
              <a:rPr lang="en-US" dirty="0"/>
              <a:t>: </a:t>
            </a:r>
            <a:r>
              <a:rPr lang="en-US" sz="2400" dirty="0"/>
              <a:t>predict value of missing data using values of other attributes by a prediction model (e.g., regression)</a:t>
            </a:r>
            <a:endParaRPr lang="en-US" altLang="en-US" dirty="0"/>
          </a:p>
          <a:p>
            <a:r>
              <a:rPr lang="en-US" sz="2400" b="1" dirty="0"/>
              <a:t>Multiple Imputations (e.g., MICE)</a:t>
            </a:r>
          </a:p>
          <a:p>
            <a:pPr marL="0" indent="0">
              <a:buNone/>
            </a:pPr>
            <a:endParaRPr lang="en-US" sz="240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04422-DE32-4364-369C-E593B9761F2C}"/>
              </a:ext>
            </a:extLst>
          </p:cNvPr>
          <p:cNvSpPr>
            <a:spLocks noGrp="1"/>
          </p:cNvSpPr>
          <p:nvPr>
            <p:ph type="title"/>
          </p:nvPr>
        </p:nvSpPr>
        <p:spPr/>
        <p:txBody>
          <a:bodyPr/>
          <a:lstStyle/>
          <a:p>
            <a:r>
              <a:rPr lang="en-US" sz="4400" dirty="0"/>
              <a:t>Multiple Imputation with Chained Equations</a:t>
            </a:r>
            <a:endParaRPr lang="en-US" dirty="0"/>
          </a:p>
        </p:txBody>
      </p:sp>
      <p:sp>
        <p:nvSpPr>
          <p:cNvPr id="3" name="Content Placeholder 2">
            <a:extLst>
              <a:ext uri="{FF2B5EF4-FFF2-40B4-BE49-F238E27FC236}">
                <a16:creationId xmlns:a16="http://schemas.microsoft.com/office/drawing/2014/main" id="{EDE33DF1-245F-1E84-FA37-D67E788D2DC1}"/>
              </a:ext>
            </a:extLst>
          </p:cNvPr>
          <p:cNvSpPr>
            <a:spLocks noGrp="1"/>
          </p:cNvSpPr>
          <p:nvPr>
            <p:ph idx="1"/>
          </p:nvPr>
        </p:nvSpPr>
        <p:spPr/>
        <p:txBody>
          <a:bodyPr>
            <a:normAutofit fontScale="85000" lnSpcReduction="20000"/>
          </a:bodyPr>
          <a:lstStyle/>
          <a:p>
            <a:pPr marL="0" indent="0">
              <a:buNone/>
            </a:pPr>
            <a:r>
              <a:rPr lang="en-US" b="1" dirty="0">
                <a:solidFill>
                  <a:schemeClr val="accent1">
                    <a:lumMod val="50000"/>
                  </a:schemeClr>
                </a:solidFill>
              </a:rPr>
              <a:t>Imputation Cycle:</a:t>
            </a:r>
          </a:p>
          <a:p>
            <a:r>
              <a:rPr lang="en-US" b="1" dirty="0"/>
              <a:t>Step 1:</a:t>
            </a:r>
            <a:r>
              <a:rPr lang="en-US" dirty="0"/>
              <a:t> select one variable (usually with the least amount of missing data) as the target variable </a:t>
            </a:r>
          </a:p>
          <a:p>
            <a:r>
              <a:rPr lang="en-US" b="1" dirty="0"/>
              <a:t>Step 2:</a:t>
            </a:r>
            <a:r>
              <a:rPr lang="en-US" dirty="0"/>
              <a:t> Impute the missing values in other variable with temporary "place holder" values derived from the non-missing values of each variable. (e.g., mean of values)</a:t>
            </a:r>
          </a:p>
          <a:p>
            <a:r>
              <a:rPr lang="en-US" b="1" dirty="0"/>
              <a:t>Step 3:</a:t>
            </a:r>
            <a:r>
              <a:rPr lang="en-US" dirty="0"/>
              <a:t> Impute missing values of the target variable with predicted values by other variables using a prediction model (e.g., regression)</a:t>
            </a:r>
          </a:p>
          <a:p>
            <a:r>
              <a:rPr lang="en-US" b="1" dirty="0"/>
              <a:t>Step 4: </a:t>
            </a:r>
            <a:r>
              <a:rPr lang="en-US" dirty="0"/>
              <a:t>repeat steps 1-3 for other variables </a:t>
            </a:r>
          </a:p>
          <a:p>
            <a:endParaRPr lang="en-US" dirty="0"/>
          </a:p>
          <a:p>
            <a:pPr marL="0" indent="0">
              <a:buNone/>
            </a:pPr>
            <a:r>
              <a:rPr lang="en-US" dirty="0"/>
              <a:t>Imputation Cycle can be repeated (e.g., 5 or 10) </a:t>
            </a:r>
          </a:p>
          <a:p>
            <a:pPr marL="0" indent="0">
              <a:buNone/>
            </a:pPr>
            <a:r>
              <a:rPr lang="en-US" dirty="0"/>
              <a:t>It stops after a </a:t>
            </a:r>
            <a:r>
              <a:rPr lang="en-US" dirty="0">
                <a:solidFill>
                  <a:srgbClr val="C00000"/>
                </a:solidFill>
              </a:rPr>
              <a:t>number of cycles </a:t>
            </a:r>
            <a:r>
              <a:rPr lang="en-US" dirty="0"/>
              <a:t>or when </a:t>
            </a:r>
            <a:r>
              <a:rPr lang="en-US" dirty="0">
                <a:solidFill>
                  <a:srgbClr val="C00000"/>
                </a:solidFill>
              </a:rPr>
              <a:t>convergence</a:t>
            </a:r>
            <a:r>
              <a:rPr lang="en-US" dirty="0"/>
              <a:t> is reached (the difference between the last two imputed values is zero or very small)</a:t>
            </a:r>
          </a:p>
        </p:txBody>
      </p:sp>
    </p:spTree>
    <p:extLst>
      <p:ext uri="{BB962C8B-B14F-4D97-AF65-F5344CB8AC3E}">
        <p14:creationId xmlns:p14="http://schemas.microsoft.com/office/powerpoint/2010/main" val="3618349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73D7C-1F09-F29D-3D44-08142B77AE26}"/>
              </a:ext>
            </a:extLst>
          </p:cNvPr>
          <p:cNvSpPr>
            <a:spLocks noGrp="1"/>
          </p:cNvSpPr>
          <p:nvPr>
            <p:ph type="title"/>
          </p:nvPr>
        </p:nvSpPr>
        <p:spPr/>
        <p:txBody>
          <a:bodyPr/>
          <a:lstStyle/>
          <a:p>
            <a:r>
              <a:rPr lang="en-US" dirty="0"/>
              <a:t>MICE</a:t>
            </a:r>
          </a:p>
        </p:txBody>
      </p:sp>
      <p:sp>
        <p:nvSpPr>
          <p:cNvPr id="3" name="Content Placeholder 2">
            <a:extLst>
              <a:ext uri="{FF2B5EF4-FFF2-40B4-BE49-F238E27FC236}">
                <a16:creationId xmlns:a16="http://schemas.microsoft.com/office/drawing/2014/main" id="{22B74FCA-DDC2-4EE8-D543-EE901657FC5C}"/>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796563B2-7D21-0508-3DCE-2556256657D4}"/>
              </a:ext>
            </a:extLst>
          </p:cNvPr>
          <p:cNvSpPr txBox="1"/>
          <p:nvPr/>
        </p:nvSpPr>
        <p:spPr>
          <a:xfrm>
            <a:off x="9915525" y="5992297"/>
            <a:ext cx="1647825" cy="307777"/>
          </a:xfrm>
          <a:prstGeom prst="rect">
            <a:avLst/>
          </a:prstGeom>
          <a:noFill/>
        </p:spPr>
        <p:txBody>
          <a:bodyPr wrap="square">
            <a:spAutoFit/>
          </a:bodyPr>
          <a:lstStyle/>
          <a:p>
            <a:r>
              <a:rPr lang="en-US" sz="1400" dirty="0" err="1"/>
              <a:t>cran.r</a:t>
            </a:r>
            <a:r>
              <a:rPr lang="en-US" sz="1400" dirty="0"/>
              <a:t>-project</a:t>
            </a:r>
          </a:p>
        </p:txBody>
      </p:sp>
      <p:graphicFrame>
        <p:nvGraphicFramePr>
          <p:cNvPr id="6" name="Object 5">
            <a:extLst>
              <a:ext uri="{FF2B5EF4-FFF2-40B4-BE49-F238E27FC236}">
                <a16:creationId xmlns:a16="http://schemas.microsoft.com/office/drawing/2014/main" id="{BF0B2E70-905F-FF24-34E9-ACF245982AA7}"/>
              </a:ext>
            </a:extLst>
          </p:cNvPr>
          <p:cNvGraphicFramePr>
            <a:graphicFrameLocks noChangeAspect="1"/>
          </p:cNvGraphicFramePr>
          <p:nvPr>
            <p:extLst>
              <p:ext uri="{D42A27DB-BD31-4B8C-83A1-F6EECF244321}">
                <p14:modId xmlns:p14="http://schemas.microsoft.com/office/powerpoint/2010/main" val="2452270218"/>
              </p:ext>
            </p:extLst>
          </p:nvPr>
        </p:nvGraphicFramePr>
        <p:xfrm>
          <a:off x="520070" y="2533135"/>
          <a:ext cx="10833730" cy="3459162"/>
        </p:xfrm>
        <a:graphic>
          <a:graphicData uri="http://schemas.openxmlformats.org/presentationml/2006/ole">
            <mc:AlternateContent xmlns:mc="http://schemas.openxmlformats.org/markup-compatibility/2006">
              <mc:Choice xmlns:v="urn:schemas-microsoft-com:vml" Requires="v">
                <p:oleObj name="Bitmap Image" r:id="rId2" imgW="8292960" imgH="2647800" progId="PBrush">
                  <p:embed/>
                </p:oleObj>
              </mc:Choice>
              <mc:Fallback>
                <p:oleObj name="Bitmap Image" r:id="rId2" imgW="8292960" imgH="2647800" progId="PBrush">
                  <p:embed/>
                  <p:pic>
                    <p:nvPicPr>
                      <p:cNvPr id="0" name=""/>
                      <p:cNvPicPr/>
                      <p:nvPr/>
                    </p:nvPicPr>
                    <p:blipFill>
                      <a:blip r:embed="rId3"/>
                      <a:stretch>
                        <a:fillRect/>
                      </a:stretch>
                    </p:blipFill>
                    <p:spPr>
                      <a:xfrm>
                        <a:off x="520070" y="2533135"/>
                        <a:ext cx="10833730" cy="3459162"/>
                      </a:xfrm>
                      <a:prstGeom prst="rect">
                        <a:avLst/>
                      </a:prstGeom>
                    </p:spPr>
                  </p:pic>
                </p:oleObj>
              </mc:Fallback>
            </mc:AlternateContent>
          </a:graphicData>
        </a:graphic>
      </p:graphicFrame>
    </p:spTree>
    <p:extLst>
      <p:ext uri="{BB962C8B-B14F-4D97-AF65-F5344CB8AC3E}">
        <p14:creationId xmlns:p14="http://schemas.microsoft.com/office/powerpoint/2010/main" val="1403441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DF393-EAB6-0DCC-F1FC-02CC02502D07}"/>
              </a:ext>
            </a:extLst>
          </p:cNvPr>
          <p:cNvSpPr>
            <a:spLocks noGrp="1"/>
          </p:cNvSpPr>
          <p:nvPr>
            <p:ph type="title"/>
          </p:nvPr>
        </p:nvSpPr>
        <p:spPr/>
        <p:txBody>
          <a:bodyPr/>
          <a:lstStyle/>
          <a:p>
            <a:r>
              <a:rPr lang="en-US" dirty="0"/>
              <a:t>MICE in Python</a:t>
            </a:r>
          </a:p>
        </p:txBody>
      </p:sp>
      <p:sp>
        <p:nvSpPr>
          <p:cNvPr id="6" name="Rectangle 3">
            <a:extLst>
              <a:ext uri="{FF2B5EF4-FFF2-40B4-BE49-F238E27FC236}">
                <a16:creationId xmlns:a16="http://schemas.microsoft.com/office/drawing/2014/main" id="{614C9E5B-5CE1-55B4-0CC9-2EC98AACC958}"/>
              </a:ext>
            </a:extLst>
          </p:cNvPr>
          <p:cNvSpPr>
            <a:spLocks noGrp="1" noChangeArrowheads="1"/>
          </p:cNvSpPr>
          <p:nvPr>
            <p:ph idx="1"/>
          </p:nvPr>
        </p:nvSpPr>
        <p:spPr bwMode="auto">
          <a:xfrm>
            <a:off x="838200" y="2282896"/>
            <a:ext cx="9765237" cy="3170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a:ln>
                  <a:noFill/>
                </a:ln>
                <a:solidFill>
                  <a:srgbClr val="080808"/>
                </a:solidFill>
                <a:effectLst/>
                <a:latin typeface="JetBrains Mono"/>
              </a:rPr>
              <a:t>pandas </a:t>
            </a:r>
            <a:r>
              <a:rPr kumimoji="0" lang="en-US" altLang="en-US" sz="2000" b="0" i="0" u="none" strike="noStrike" cap="none" normalizeH="0" baseline="0" dirty="0">
                <a:ln>
                  <a:noFill/>
                </a:ln>
                <a:solidFill>
                  <a:srgbClr val="0033B3"/>
                </a:solidFill>
                <a:effectLst/>
                <a:latin typeface="JetBrains Mono"/>
              </a:rPr>
              <a:t>as </a:t>
            </a:r>
            <a:r>
              <a:rPr kumimoji="0" lang="en-US" altLang="en-US" sz="2000" b="0" i="0" u="none" strike="noStrike" cap="none" normalizeH="0" baseline="0" dirty="0">
                <a:ln>
                  <a:noFill/>
                </a:ln>
                <a:solidFill>
                  <a:srgbClr val="080808"/>
                </a:solidFill>
                <a:effectLst/>
                <a:latin typeface="JetBrains Mono"/>
              </a:rPr>
              <a:t>pd</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sklearn.experimental</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enable_iterative_imputer</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sklearn.impute</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IterativeImputer</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err="1">
                <a:ln>
                  <a:noFill/>
                </a:ln>
                <a:solidFill>
                  <a:srgbClr val="080808"/>
                </a:solidFill>
                <a:effectLst/>
                <a:latin typeface="JetBrains Mono"/>
              </a:rPr>
              <a:t>input_dataframe</a:t>
            </a:r>
            <a:r>
              <a:rPr kumimoji="0" lang="en-US" altLang="en-US" sz="2000" b="0" i="0" u="none" strike="noStrike" cap="none" normalizeH="0" baseline="0" dirty="0">
                <a:ln>
                  <a:noFill/>
                </a:ln>
                <a:solidFill>
                  <a:srgbClr val="080808"/>
                </a:solidFill>
                <a:effectLst/>
                <a:latin typeface="JetBrains Mono"/>
              </a:rPr>
              <a:t> = </a:t>
            </a:r>
            <a:r>
              <a:rPr kumimoji="0" lang="en-US" altLang="en-US" sz="2000" b="0" i="0" u="none" strike="noStrike" cap="none" normalizeH="0" baseline="0" dirty="0" err="1">
                <a:ln>
                  <a:noFill/>
                </a:ln>
                <a:solidFill>
                  <a:srgbClr val="080808"/>
                </a:solidFill>
                <a:effectLst/>
                <a:latin typeface="JetBrains Mono"/>
              </a:rPr>
              <a:t>pd.read_csv</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"original_dataset.csv"</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input_dataframe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highlight>
                  <a:srgbClr val="FFFF00"/>
                </a:highlight>
                <a:latin typeface="JetBrains Mono"/>
              </a:rPr>
              <a:t>imputer = </a:t>
            </a:r>
            <a:r>
              <a:rPr kumimoji="0" lang="en-US" altLang="en-US" sz="2000" b="0" i="0" u="none" strike="noStrike" cap="none" normalizeH="0" baseline="0" dirty="0" err="1">
                <a:ln>
                  <a:noFill/>
                </a:ln>
                <a:solidFill>
                  <a:srgbClr val="080808"/>
                </a:solidFill>
                <a:effectLst/>
                <a:highlight>
                  <a:srgbClr val="FFFF00"/>
                </a:highlight>
                <a:latin typeface="JetBrains Mono"/>
              </a:rPr>
              <a:t>IterativeImputer</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err="1">
                <a:ln>
                  <a:noFill/>
                </a:ln>
                <a:solidFill>
                  <a:srgbClr val="660099"/>
                </a:solidFill>
                <a:effectLst/>
                <a:highlight>
                  <a:srgbClr val="FFFF00"/>
                </a:highlight>
                <a:latin typeface="JetBrains Mono"/>
              </a:rPr>
              <a:t>max_iter</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a:ln>
                  <a:noFill/>
                </a:ln>
                <a:solidFill>
                  <a:srgbClr val="1750EB"/>
                </a:solidFill>
                <a:effectLst/>
                <a:highlight>
                  <a:srgbClr val="FFFF00"/>
                </a:highlight>
                <a:latin typeface="JetBrains Mono"/>
              </a:rPr>
              <a:t>10</a:t>
            </a:r>
            <a:r>
              <a:rPr kumimoji="0" lang="en-US" altLang="en-US" sz="2000" b="0" i="0" u="none" strike="noStrike" cap="none" normalizeH="0" baseline="0" dirty="0">
                <a:ln>
                  <a:noFill/>
                </a:ln>
                <a:solidFill>
                  <a:srgbClr val="080808"/>
                </a:solidFill>
                <a:effectLst/>
                <a:highlight>
                  <a:srgbClr val="FFFF00"/>
                </a:highlight>
                <a:latin typeface="JetBrains Mono"/>
              </a:rPr>
              <a:t>, </a:t>
            </a:r>
            <a:r>
              <a:rPr kumimoji="0" lang="en-US" altLang="en-US" sz="2000" b="0" i="0" u="none" strike="noStrike" cap="none" normalizeH="0" baseline="0" dirty="0" err="1">
                <a:ln>
                  <a:noFill/>
                </a:ln>
                <a:solidFill>
                  <a:srgbClr val="660099"/>
                </a:solidFill>
                <a:effectLst/>
                <a:highlight>
                  <a:srgbClr val="FFFF00"/>
                </a:highlight>
                <a:latin typeface="JetBrains Mono"/>
              </a:rPr>
              <a:t>random_state</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a:ln>
                  <a:noFill/>
                </a:ln>
                <a:solidFill>
                  <a:srgbClr val="1750EB"/>
                </a:solidFill>
                <a:effectLst/>
                <a:highlight>
                  <a:srgbClr val="FFFF00"/>
                </a:highlight>
                <a:latin typeface="JetBrains Mono"/>
              </a:rPr>
              <a:t>0</a:t>
            </a:r>
            <a:r>
              <a:rPr kumimoji="0" lang="en-US" altLang="en-US" sz="2000" b="0" i="0" u="none" strike="noStrike" cap="none" normalizeH="0" baseline="0" dirty="0">
                <a:ln>
                  <a:noFill/>
                </a:ln>
                <a:solidFill>
                  <a:srgbClr val="080808"/>
                </a:solidFill>
                <a:effectLst/>
                <a:highlight>
                  <a:srgbClr val="FFFF00"/>
                </a:highlight>
                <a:latin typeface="JetBrains Mono"/>
              </a:rPr>
              <a:t>)</a:t>
            </a:r>
            <a:br>
              <a:rPr kumimoji="0" lang="en-US" altLang="en-US" sz="2000" b="0" i="0" u="none" strike="noStrike" cap="none" normalizeH="0" baseline="0" dirty="0">
                <a:ln>
                  <a:noFill/>
                </a:ln>
                <a:solidFill>
                  <a:srgbClr val="080808"/>
                </a:solidFill>
                <a:effectLst/>
                <a:highlight>
                  <a:srgbClr val="FFFF00"/>
                </a:highlight>
                <a:latin typeface="JetBrains Mono"/>
              </a:rPr>
            </a:br>
            <a:r>
              <a:rPr kumimoji="0" lang="en-US" altLang="en-US" sz="2000" b="0" i="0" u="none" strike="noStrike" cap="none" normalizeH="0" baseline="0" dirty="0" err="1">
                <a:ln>
                  <a:noFill/>
                </a:ln>
                <a:solidFill>
                  <a:srgbClr val="080808"/>
                </a:solidFill>
                <a:effectLst/>
                <a:highlight>
                  <a:srgbClr val="FFFF00"/>
                </a:highlight>
                <a:latin typeface="JetBrains Mono"/>
              </a:rPr>
              <a:t>imputed_dataset</a:t>
            </a:r>
            <a:r>
              <a:rPr kumimoji="0" lang="en-US" altLang="en-US" sz="2000" b="0" i="0" u="none" strike="noStrike" cap="none" normalizeH="0" baseline="0" dirty="0">
                <a:ln>
                  <a:noFill/>
                </a:ln>
                <a:solidFill>
                  <a:srgbClr val="080808"/>
                </a:solidFill>
                <a:effectLst/>
                <a:highlight>
                  <a:srgbClr val="FFFF00"/>
                </a:highlight>
                <a:latin typeface="JetBrains Mono"/>
              </a:rPr>
              <a:t> = </a:t>
            </a:r>
            <a:r>
              <a:rPr kumimoji="0" lang="en-US" altLang="en-US" sz="2000" b="0" i="0" u="none" strike="noStrike" cap="none" normalizeH="0" baseline="0" dirty="0" err="1">
                <a:ln>
                  <a:noFill/>
                </a:ln>
                <a:solidFill>
                  <a:srgbClr val="080808"/>
                </a:solidFill>
                <a:effectLst/>
                <a:highlight>
                  <a:srgbClr val="FFFF00"/>
                </a:highlight>
                <a:latin typeface="JetBrains Mono"/>
              </a:rPr>
              <a:t>imputer.fit_transform</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err="1">
                <a:ln>
                  <a:noFill/>
                </a:ln>
                <a:solidFill>
                  <a:srgbClr val="080808"/>
                </a:solidFill>
                <a:effectLst/>
                <a:highlight>
                  <a:srgbClr val="FFFF00"/>
                </a:highlight>
                <a:latin typeface="JetBrains Mono"/>
              </a:rPr>
              <a:t>input_dataframe</a:t>
            </a:r>
            <a:r>
              <a:rPr kumimoji="0" lang="en-US" altLang="en-US" sz="2000" b="0" i="0" u="none" strike="noStrike" cap="none" normalizeH="0" baseline="0" dirty="0">
                <a:ln>
                  <a:noFill/>
                </a:ln>
                <a:solidFill>
                  <a:srgbClr val="080808"/>
                </a:solidFill>
                <a:effectLst/>
                <a:highlight>
                  <a:srgbClr val="FFFF00"/>
                </a:highligh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err="1">
                <a:ln>
                  <a:noFill/>
                </a:ln>
                <a:solidFill>
                  <a:srgbClr val="080808"/>
                </a:solidFill>
                <a:effectLst/>
                <a:latin typeface="JetBrains Mono"/>
              </a:rPr>
              <a:t>imputed_dataframe</a:t>
            </a:r>
            <a:r>
              <a:rPr kumimoji="0" lang="en-US" altLang="en-US" sz="2000" b="0" i="0" u="none" strike="noStrike" cap="none" normalizeH="0" baseline="0" dirty="0">
                <a:ln>
                  <a:noFill/>
                </a:ln>
                <a:solidFill>
                  <a:srgbClr val="080808"/>
                </a:solidFill>
                <a:effectLst/>
                <a:latin typeface="JetBrains Mono"/>
              </a:rPr>
              <a:t> = </a:t>
            </a:r>
            <a:r>
              <a:rPr kumimoji="0" lang="en-US" altLang="en-US" sz="2000" b="0" i="0" u="none" strike="noStrike" cap="none" normalizeH="0" baseline="0" dirty="0" err="1">
                <a:ln>
                  <a:noFill/>
                </a:ln>
                <a:solidFill>
                  <a:srgbClr val="080808"/>
                </a:solidFill>
                <a:effectLst/>
                <a:latin typeface="JetBrains Mono"/>
              </a:rPr>
              <a:t>pd.DataFrame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imputed_dataset</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columns</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input_dataframe.columns</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imputed_dataframe</a:t>
            </a:r>
            <a:r>
              <a:rPr kumimoji="0" lang="en-US" altLang="en-US" sz="2000" b="0" i="0" u="none" strike="noStrike" cap="none" normalizeH="0" baseline="0" dirty="0">
                <a:ln>
                  <a:noFill/>
                </a:ln>
                <a:solidFill>
                  <a:srgbClr val="080808"/>
                </a:solidFill>
                <a:effectLst/>
                <a:latin typeface="JetBrains Mono"/>
              </a:rPr>
              <a: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946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061">
            <a:extLst>
              <a:ext uri="{FF2B5EF4-FFF2-40B4-BE49-F238E27FC236}">
                <a16:creationId xmlns:a16="http://schemas.microsoft.com/office/drawing/2014/main" id="{F4EFFCBF-86D4-D84B-8AE5-BCA949FBC3B6}"/>
              </a:ext>
            </a:extLst>
          </p:cNvPr>
          <p:cNvSpPr txBox="1">
            <a:spLocks noGrp="1" noChangeArrowheads="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r" eaLnBrk="1" hangingPunct="1">
              <a:spcBef>
                <a:spcPct val="0"/>
              </a:spcBef>
              <a:buClrTx/>
              <a:buSzTx/>
              <a:buFontTx/>
              <a:buNone/>
            </a:pPr>
            <a:fld id="{51D7E905-9169-4D46-83FE-AC077E68B92A}" type="slidenum">
              <a:rPr lang="en-US" altLang="en-US" sz="1200"/>
              <a:pPr algn="r" eaLnBrk="1" hangingPunct="1">
                <a:spcBef>
                  <a:spcPct val="0"/>
                </a:spcBef>
                <a:buClrTx/>
                <a:buSzTx/>
                <a:buFontTx/>
                <a:buNone/>
              </a:pPr>
              <a:t>54</a:t>
            </a:fld>
            <a:endParaRPr lang="en-US" altLang="en-US" sz="1200"/>
          </a:p>
        </p:txBody>
      </p:sp>
      <p:sp>
        <p:nvSpPr>
          <p:cNvPr id="39938" name="Rectangle 2">
            <a:extLst>
              <a:ext uri="{FF2B5EF4-FFF2-40B4-BE49-F238E27FC236}">
                <a16:creationId xmlns:a16="http://schemas.microsoft.com/office/drawing/2014/main" id="{115AC471-ACF3-A744-9160-F6A9AD642D69}"/>
              </a:ext>
            </a:extLst>
          </p:cNvPr>
          <p:cNvSpPr>
            <a:spLocks noGrp="1" noChangeArrowheads="1"/>
          </p:cNvSpPr>
          <p:nvPr>
            <p:ph type="title" idx="4294967295"/>
          </p:nvPr>
        </p:nvSpPr>
        <p:spPr>
          <a:xfrm>
            <a:off x="1627632" y="152400"/>
            <a:ext cx="5638800" cy="762000"/>
          </a:xfrm>
        </p:spPr>
        <p:txBody>
          <a:bodyPr>
            <a:normAutofit/>
          </a:bodyPr>
          <a:lstStyle/>
          <a:p>
            <a:pPr eaLnBrk="1" hangingPunct="1"/>
            <a:r>
              <a:rPr lang="en-US" altLang="en-US" sz="4133" dirty="0"/>
              <a:t>Noisy Data</a:t>
            </a:r>
          </a:p>
        </p:txBody>
      </p:sp>
      <p:sp>
        <p:nvSpPr>
          <p:cNvPr id="39939" name="Rectangle 3">
            <a:extLst>
              <a:ext uri="{FF2B5EF4-FFF2-40B4-BE49-F238E27FC236}">
                <a16:creationId xmlns:a16="http://schemas.microsoft.com/office/drawing/2014/main" id="{BFB307B2-C9E4-FF4C-B717-CACED1D8FBF4}"/>
              </a:ext>
            </a:extLst>
          </p:cNvPr>
          <p:cNvSpPr>
            <a:spLocks noGrp="1" noChangeArrowheads="1"/>
          </p:cNvSpPr>
          <p:nvPr>
            <p:ph type="body" idx="4294967295"/>
          </p:nvPr>
        </p:nvSpPr>
        <p:spPr>
          <a:xfrm>
            <a:off x="1828800" y="1371600"/>
            <a:ext cx="8382000" cy="4953000"/>
          </a:xfrm>
        </p:spPr>
        <p:txBody>
          <a:bodyPr/>
          <a:lstStyle/>
          <a:p>
            <a:pPr eaLnBrk="1" hangingPunct="1"/>
            <a:r>
              <a:rPr lang="en-US" altLang="en-US" sz="2400" dirty="0">
                <a:solidFill>
                  <a:srgbClr val="C00000"/>
                </a:solidFill>
              </a:rPr>
              <a:t>Noise</a:t>
            </a:r>
            <a:r>
              <a:rPr lang="en-US" altLang="en-US" sz="2400" dirty="0"/>
              <a:t>: random incorrect values in a measured variable</a:t>
            </a:r>
          </a:p>
          <a:p>
            <a:pPr eaLnBrk="1" hangingPunct="1"/>
            <a:r>
              <a:rPr lang="en-US" altLang="en-US" sz="2400" dirty="0">
                <a:solidFill>
                  <a:srgbClr val="C00000"/>
                </a:solidFill>
              </a:rPr>
              <a:t>Incorrect attribute values </a:t>
            </a:r>
            <a:r>
              <a:rPr lang="en-US" altLang="en-US" sz="2400" dirty="0"/>
              <a:t>may be due to</a:t>
            </a:r>
          </a:p>
          <a:p>
            <a:pPr lvl="1" eaLnBrk="1" hangingPunct="1"/>
            <a:r>
              <a:rPr lang="en-US" altLang="en-US" dirty="0"/>
              <a:t>faulty data collection instruments</a:t>
            </a:r>
          </a:p>
          <a:p>
            <a:pPr lvl="1" eaLnBrk="1" hangingPunct="1"/>
            <a:r>
              <a:rPr lang="en-US" altLang="en-US" dirty="0"/>
              <a:t>data entry problems</a:t>
            </a:r>
          </a:p>
          <a:p>
            <a:pPr lvl="1" eaLnBrk="1" hangingPunct="1"/>
            <a:r>
              <a:rPr lang="en-US" altLang="en-US" dirty="0"/>
              <a:t>data transmission problems</a:t>
            </a:r>
          </a:p>
          <a:p>
            <a:pPr lvl="1" eaLnBrk="1" hangingPunct="1"/>
            <a:r>
              <a:rPr lang="en-US" altLang="en-US" dirty="0"/>
              <a:t>inconsistency in data</a:t>
            </a:r>
          </a:p>
          <a:p>
            <a:pPr marL="457200" lvl="1" indent="0" eaLnBrk="1" hangingPunct="1">
              <a:buNone/>
            </a:pPr>
            <a:r>
              <a:rPr lang="en-US" altLang="en-US" dirty="0"/>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104C9985-DB0E-3B40-9EF5-3203FB221D0A}"/>
              </a:ext>
            </a:extLst>
          </p:cNvPr>
          <p:cNvSpPr>
            <a:spLocks noGrp="1" noChangeArrowheads="1"/>
          </p:cNvSpPr>
          <p:nvPr>
            <p:ph type="title"/>
          </p:nvPr>
        </p:nvSpPr>
        <p:spPr>
          <a:xfrm>
            <a:off x="1847850" y="304800"/>
            <a:ext cx="8591550" cy="609600"/>
          </a:xfrm>
        </p:spPr>
        <p:txBody>
          <a:bodyPr>
            <a:normAutofit fontScale="90000"/>
          </a:bodyPr>
          <a:lstStyle/>
          <a:p>
            <a:pPr eaLnBrk="1" hangingPunct="1"/>
            <a:r>
              <a:rPr lang="en-US" altLang="en-US"/>
              <a:t>How to Handle Noisy Data?</a:t>
            </a:r>
          </a:p>
        </p:txBody>
      </p:sp>
      <p:sp>
        <p:nvSpPr>
          <p:cNvPr id="41986" name="Rectangle 3">
            <a:extLst>
              <a:ext uri="{FF2B5EF4-FFF2-40B4-BE49-F238E27FC236}">
                <a16:creationId xmlns:a16="http://schemas.microsoft.com/office/drawing/2014/main" id="{031178BD-FECC-8F4D-AA6A-8609C05DDE40}"/>
              </a:ext>
            </a:extLst>
          </p:cNvPr>
          <p:cNvSpPr>
            <a:spLocks noGrp="1" noChangeArrowheads="1"/>
          </p:cNvSpPr>
          <p:nvPr>
            <p:ph type="body" idx="1"/>
          </p:nvPr>
        </p:nvSpPr>
        <p:spPr>
          <a:xfrm>
            <a:off x="1828800" y="1371600"/>
            <a:ext cx="8382000" cy="5029200"/>
          </a:xfrm>
        </p:spPr>
        <p:txBody>
          <a:bodyPr/>
          <a:lstStyle/>
          <a:p>
            <a:pPr eaLnBrk="1" hangingPunct="1"/>
            <a:r>
              <a:rPr lang="en-US" altLang="en-US" sz="2400" dirty="0">
                <a:solidFill>
                  <a:srgbClr val="C00000"/>
                </a:solidFill>
              </a:rPr>
              <a:t>Binning</a:t>
            </a:r>
          </a:p>
          <a:p>
            <a:pPr lvl="1" eaLnBrk="1" hangingPunct="1"/>
            <a:r>
              <a:rPr lang="en-US" altLang="en-US" dirty="0"/>
              <a:t>first sort data and partition into (equal-frequency) bins</a:t>
            </a:r>
          </a:p>
          <a:p>
            <a:pPr lvl="1" eaLnBrk="1" hangingPunct="1"/>
            <a:r>
              <a:rPr lang="en-US" altLang="en-US" dirty="0"/>
              <a:t>then one can </a:t>
            </a:r>
            <a:r>
              <a:rPr lang="en-US" altLang="en-US" dirty="0">
                <a:solidFill>
                  <a:schemeClr val="hlink"/>
                </a:solidFill>
              </a:rPr>
              <a:t>smooth by bin means,  smooth by bin median, smooth by bin boundaries</a:t>
            </a:r>
            <a:r>
              <a:rPr lang="en-US" altLang="en-US" dirty="0"/>
              <a:t>, etc.</a:t>
            </a:r>
          </a:p>
          <a:p>
            <a:pPr eaLnBrk="1" hangingPunct="1"/>
            <a:r>
              <a:rPr lang="en-US" altLang="en-US" sz="2400" dirty="0">
                <a:solidFill>
                  <a:srgbClr val="C00000"/>
                </a:solidFill>
              </a:rPr>
              <a:t>Regression</a:t>
            </a:r>
          </a:p>
          <a:p>
            <a:pPr lvl="1" eaLnBrk="1" hangingPunct="1"/>
            <a:r>
              <a:rPr lang="en-US" altLang="en-US" dirty="0"/>
              <a:t>smooth by fitting the data into regression functions</a:t>
            </a:r>
          </a:p>
          <a:p>
            <a:pPr eaLnBrk="1" hangingPunct="1"/>
            <a:r>
              <a:rPr lang="en-US" altLang="en-US" sz="2400" dirty="0">
                <a:solidFill>
                  <a:srgbClr val="C00000"/>
                </a:solidFill>
              </a:rPr>
              <a:t>Clustering</a:t>
            </a:r>
          </a:p>
          <a:p>
            <a:pPr lvl="1" eaLnBrk="1" hangingPunct="1"/>
            <a:r>
              <a:rPr lang="en-US" altLang="en-US" dirty="0"/>
              <a:t>detect and remove outliers</a:t>
            </a:r>
          </a:p>
          <a:p>
            <a:pPr eaLnBrk="1" hangingPunct="1"/>
            <a:r>
              <a:rPr lang="en-US" altLang="en-US" sz="2400" dirty="0">
                <a:solidFill>
                  <a:srgbClr val="C00000"/>
                </a:solidFill>
              </a:rPr>
              <a:t>Combined computer and human inspection</a:t>
            </a:r>
          </a:p>
          <a:p>
            <a:pPr lvl="1" eaLnBrk="1" hangingPunct="1"/>
            <a:r>
              <a:rPr lang="en-US" altLang="en-US" dirty="0"/>
              <a:t>detect suspicious values using queries and check by human (e.g., deal with incorrect values)</a:t>
            </a:r>
          </a:p>
        </p:txBody>
      </p:sp>
    </p:spTree>
    <p:extLst>
      <p:ext uri="{BB962C8B-B14F-4D97-AF65-F5344CB8AC3E}">
        <p14:creationId xmlns:p14="http://schemas.microsoft.com/office/powerpoint/2010/main" val="586260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4">
            <a:extLst>
              <a:ext uri="{FF2B5EF4-FFF2-40B4-BE49-F238E27FC236}">
                <a16:creationId xmlns:a16="http://schemas.microsoft.com/office/drawing/2014/main" id="{9D5500F2-0D16-3246-8385-D6E036ECB2B1}"/>
              </a:ext>
            </a:extLst>
          </p:cNvPr>
          <p:cNvSpPr>
            <a:spLocks noGrp="1"/>
          </p:cNvSpPr>
          <p:nvPr>
            <p:ph type="ftr" sz="quarter" idx="3"/>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l" eaLnBrk="0" hangingPunct="0">
              <a:spcBef>
                <a:spcPct val="0"/>
              </a:spcBef>
              <a:buClrTx/>
              <a:buSzTx/>
              <a:buFontTx/>
              <a:buNone/>
            </a:pPr>
            <a:endParaRPr lang="en-US" altLang="en-US" sz="1200" dirty="0"/>
          </a:p>
        </p:txBody>
      </p:sp>
      <p:sp>
        <p:nvSpPr>
          <p:cNvPr id="44036" name="Rectangle 1026">
            <a:extLst>
              <a:ext uri="{FF2B5EF4-FFF2-40B4-BE49-F238E27FC236}">
                <a16:creationId xmlns:a16="http://schemas.microsoft.com/office/drawing/2014/main" id="{0E994AB6-5064-4544-B911-6ECAE5E84E7D}"/>
              </a:ext>
            </a:extLst>
          </p:cNvPr>
          <p:cNvSpPr>
            <a:spLocks noGrp="1" noChangeArrowheads="1"/>
          </p:cNvSpPr>
          <p:nvPr>
            <p:ph type="title"/>
          </p:nvPr>
        </p:nvSpPr>
        <p:spPr/>
        <p:txBody>
          <a:bodyPr/>
          <a:lstStyle/>
          <a:p>
            <a:r>
              <a:rPr lang="en-US" altLang="en-US" sz="4133" dirty="0"/>
              <a:t>Binning (Discretization)</a:t>
            </a:r>
          </a:p>
        </p:txBody>
      </p:sp>
      <p:sp>
        <p:nvSpPr>
          <p:cNvPr id="44037" name="Rectangle 1027">
            <a:extLst>
              <a:ext uri="{FF2B5EF4-FFF2-40B4-BE49-F238E27FC236}">
                <a16:creationId xmlns:a16="http://schemas.microsoft.com/office/drawing/2014/main" id="{224AD847-07F1-134E-8FAE-5FE19FDC8980}"/>
              </a:ext>
            </a:extLst>
          </p:cNvPr>
          <p:cNvSpPr>
            <a:spLocks noGrp="1" noChangeArrowheads="1"/>
          </p:cNvSpPr>
          <p:nvPr>
            <p:ph type="body" idx="1"/>
          </p:nvPr>
        </p:nvSpPr>
        <p:spPr>
          <a:xfrm>
            <a:off x="838200" y="1400175"/>
            <a:ext cx="10363200" cy="5181600"/>
          </a:xfrm>
        </p:spPr>
        <p:txBody>
          <a:bodyPr/>
          <a:lstStyle/>
          <a:p>
            <a:pPr eaLnBrk="1" hangingPunct="1">
              <a:lnSpc>
                <a:spcPct val="150000"/>
              </a:lnSpc>
            </a:pPr>
            <a:r>
              <a:rPr lang="en-US" altLang="en-US" sz="2000" dirty="0">
                <a:solidFill>
                  <a:srgbClr val="C00000"/>
                </a:solidFill>
                <a:ea typeface="ＭＳ Ｐゴシック" panose="020B0600070205080204" pitchFamily="34" charset="-128"/>
              </a:rPr>
              <a:t>Equal-width </a:t>
            </a:r>
            <a:r>
              <a:rPr lang="en-US" altLang="en-US" sz="2000" dirty="0">
                <a:ea typeface="ＭＳ Ｐゴシック" panose="020B0600070205080204" pitchFamily="34" charset="-128"/>
              </a:rPr>
              <a:t>(distance) partitioning</a:t>
            </a:r>
          </a:p>
          <a:p>
            <a:pPr lvl="1" eaLnBrk="1" hangingPunct="1">
              <a:lnSpc>
                <a:spcPct val="150000"/>
              </a:lnSpc>
              <a:spcBef>
                <a:spcPct val="0"/>
              </a:spcBef>
            </a:pPr>
            <a:r>
              <a:rPr lang="en-US" altLang="en-US" sz="2000" dirty="0">
                <a:ea typeface="ＭＳ Ｐゴシック" panose="020B0600070205080204" pitchFamily="34" charset="-128"/>
              </a:rPr>
              <a:t>Divides the range into </a:t>
            </a:r>
            <a:r>
              <a:rPr lang="en-US" altLang="en-US" sz="2000" i="1" dirty="0">
                <a:ea typeface="ＭＳ Ｐゴシック" panose="020B0600070205080204" pitchFamily="34" charset="-128"/>
              </a:rPr>
              <a:t>N</a:t>
            </a:r>
            <a:r>
              <a:rPr lang="en-US" altLang="en-US" sz="2000" dirty="0">
                <a:ea typeface="ＭＳ Ｐゴシック" panose="020B0600070205080204" pitchFamily="34" charset="-128"/>
              </a:rPr>
              <a:t> intervals of equal size: </a:t>
            </a:r>
            <a:r>
              <a:rPr lang="en-US" altLang="en-US" sz="2000" dirty="0">
                <a:solidFill>
                  <a:srgbClr val="39513E"/>
                </a:solidFill>
                <a:ea typeface="ＭＳ Ｐゴシック" panose="020B0600070205080204" pitchFamily="34" charset="-128"/>
              </a:rPr>
              <a:t>uniform grid</a:t>
            </a:r>
            <a:endParaRPr lang="en-US" altLang="en-US" sz="2000" dirty="0">
              <a:solidFill>
                <a:schemeClr val="hlink"/>
              </a:solidFill>
              <a:ea typeface="ＭＳ Ｐゴシック" panose="020B0600070205080204" pitchFamily="34" charset="-128"/>
            </a:endParaRPr>
          </a:p>
          <a:p>
            <a:pPr lvl="1" eaLnBrk="1" hangingPunct="1">
              <a:lnSpc>
                <a:spcPct val="150000"/>
              </a:lnSpc>
              <a:spcBef>
                <a:spcPct val="0"/>
              </a:spcBef>
            </a:pPr>
            <a:r>
              <a:rPr lang="en-US" altLang="en-US" sz="2000" dirty="0">
                <a:ea typeface="ＭＳ Ｐゴシック" panose="020B0600070205080204" pitchFamily="34" charset="-128"/>
              </a:rPr>
              <a:t>if </a:t>
            </a:r>
            <a:r>
              <a:rPr lang="en-US" altLang="en-US" sz="2000" i="1" dirty="0">
                <a:ea typeface="ＭＳ Ｐゴシック" panose="020B0600070205080204" pitchFamily="34" charset="-128"/>
              </a:rPr>
              <a:t>A</a:t>
            </a:r>
            <a:r>
              <a:rPr lang="en-US" altLang="en-US" sz="2000" dirty="0">
                <a:ea typeface="ＭＳ Ｐゴシック" panose="020B0600070205080204" pitchFamily="34" charset="-128"/>
              </a:rPr>
              <a:t> and </a:t>
            </a:r>
            <a:r>
              <a:rPr lang="en-US" altLang="en-US" sz="2000" i="1" dirty="0">
                <a:ea typeface="ＭＳ Ｐゴシック" panose="020B0600070205080204" pitchFamily="34" charset="-128"/>
              </a:rPr>
              <a:t>B</a:t>
            </a:r>
            <a:r>
              <a:rPr lang="en-US" altLang="en-US" sz="2000" dirty="0">
                <a:ea typeface="ＭＳ Ｐゴシック" panose="020B0600070205080204" pitchFamily="34" charset="-128"/>
              </a:rPr>
              <a:t> are the lowest and highest values of the attribute, the width of intervals will be: </a:t>
            </a:r>
            <a:r>
              <a:rPr lang="en-US" altLang="en-US" sz="2000" i="1" dirty="0">
                <a:ea typeface="ＭＳ Ｐゴシック" panose="020B0600070205080204" pitchFamily="34" charset="-128"/>
              </a:rPr>
              <a:t>W </a:t>
            </a:r>
            <a:r>
              <a:rPr lang="en-US" altLang="en-US" sz="2000" dirty="0">
                <a:ea typeface="ＭＳ Ｐゴシック" panose="020B0600070205080204" pitchFamily="34" charset="-128"/>
              </a:rPr>
              <a:t>= (</a:t>
            </a:r>
            <a:r>
              <a:rPr lang="en-US" altLang="en-US" sz="2000" i="1" dirty="0">
                <a:ea typeface="ＭＳ Ｐゴシック" panose="020B0600070205080204" pitchFamily="34" charset="-128"/>
              </a:rPr>
              <a:t>B </a:t>
            </a:r>
            <a:r>
              <a:rPr lang="en-US" altLang="en-US" sz="2000" dirty="0">
                <a:ea typeface="ＭＳ Ｐゴシック" panose="020B0600070205080204" pitchFamily="34" charset="-128"/>
              </a:rPr>
              <a:t>–</a:t>
            </a:r>
            <a:r>
              <a:rPr lang="en-US" altLang="en-US" sz="2000" i="1" dirty="0">
                <a:ea typeface="ＭＳ Ｐゴシック" panose="020B0600070205080204" pitchFamily="34" charset="-128"/>
              </a:rPr>
              <a:t>A</a:t>
            </a:r>
            <a:r>
              <a:rPr lang="en-US" altLang="en-US" sz="2000" dirty="0">
                <a:ea typeface="ＭＳ Ｐゴシック" panose="020B0600070205080204" pitchFamily="34" charset="-128"/>
              </a:rPr>
              <a:t>)/</a:t>
            </a:r>
            <a:r>
              <a:rPr lang="en-US" altLang="en-US" sz="2000" i="1" dirty="0">
                <a:ea typeface="ＭＳ Ｐゴシック" panose="020B0600070205080204" pitchFamily="34" charset="-128"/>
              </a:rPr>
              <a:t>N.</a:t>
            </a:r>
            <a:endParaRPr lang="en-US" altLang="en-US" sz="2000" dirty="0">
              <a:ea typeface="ＭＳ Ｐゴシック" panose="020B0600070205080204" pitchFamily="34" charset="-128"/>
            </a:endParaRPr>
          </a:p>
          <a:p>
            <a:pPr lvl="1" eaLnBrk="1" hangingPunct="1">
              <a:lnSpc>
                <a:spcPct val="150000"/>
              </a:lnSpc>
              <a:spcBef>
                <a:spcPct val="0"/>
              </a:spcBef>
            </a:pPr>
            <a:r>
              <a:rPr lang="en-US" altLang="en-US" sz="2000" dirty="0">
                <a:ea typeface="ＭＳ Ｐゴシック" panose="020B0600070205080204" pitchFamily="34" charset="-128"/>
              </a:rPr>
              <a:t>The most straightforward, but outliers may dominate presentation</a:t>
            </a:r>
          </a:p>
          <a:p>
            <a:pPr eaLnBrk="1" hangingPunct="1">
              <a:lnSpc>
                <a:spcPct val="150000"/>
              </a:lnSpc>
            </a:pPr>
            <a:endParaRPr lang="en-US" altLang="en-US" sz="2000" dirty="0">
              <a:solidFill>
                <a:schemeClr val="hlink"/>
              </a:solidFill>
              <a:ea typeface="ＭＳ Ｐゴシック" panose="020B0600070205080204" pitchFamily="34" charset="-128"/>
            </a:endParaRPr>
          </a:p>
          <a:p>
            <a:pPr eaLnBrk="1" hangingPunct="1">
              <a:lnSpc>
                <a:spcPct val="150000"/>
              </a:lnSpc>
            </a:pPr>
            <a:r>
              <a:rPr lang="en-US" altLang="en-US" sz="2000" dirty="0">
                <a:solidFill>
                  <a:srgbClr val="C00000"/>
                </a:solidFill>
                <a:ea typeface="ＭＳ Ｐゴシック" panose="020B0600070205080204" pitchFamily="34" charset="-128"/>
              </a:rPr>
              <a:t>Equal-depth</a:t>
            </a:r>
            <a:r>
              <a:rPr lang="en-US" altLang="en-US" sz="2000" dirty="0">
                <a:ea typeface="ＭＳ Ｐゴシック" panose="020B0600070205080204" pitchFamily="34" charset="-128"/>
              </a:rPr>
              <a:t> (frequency) partitioning</a:t>
            </a:r>
          </a:p>
          <a:p>
            <a:pPr lvl="1" eaLnBrk="1" hangingPunct="1">
              <a:lnSpc>
                <a:spcPct val="150000"/>
              </a:lnSpc>
              <a:spcBef>
                <a:spcPct val="0"/>
              </a:spcBef>
            </a:pPr>
            <a:r>
              <a:rPr lang="en-US" altLang="en-US" sz="2000" dirty="0">
                <a:ea typeface="ＭＳ Ｐゴシック" panose="020B0600070205080204" pitchFamily="34" charset="-128"/>
              </a:rPr>
              <a:t>Divides the range into </a:t>
            </a:r>
            <a:r>
              <a:rPr lang="en-US" altLang="en-US" sz="2000" i="1" dirty="0">
                <a:ea typeface="ＭＳ Ｐゴシック" panose="020B0600070205080204" pitchFamily="34" charset="-128"/>
              </a:rPr>
              <a:t>N</a:t>
            </a:r>
            <a:r>
              <a:rPr lang="en-US" altLang="en-US" sz="2000" dirty="0">
                <a:ea typeface="ＭＳ Ｐゴシック" panose="020B0600070205080204" pitchFamily="34" charset="-128"/>
              </a:rPr>
              <a:t> intervals, each containing approximately same number of samples</a:t>
            </a:r>
          </a:p>
          <a:p>
            <a:pPr lvl="1" eaLnBrk="1" hangingPunct="1">
              <a:lnSpc>
                <a:spcPct val="150000"/>
              </a:lnSpc>
              <a:spcBef>
                <a:spcPct val="0"/>
              </a:spcBef>
            </a:pPr>
            <a:r>
              <a:rPr lang="en-US" altLang="en-US" sz="2000" dirty="0">
                <a:ea typeface="ＭＳ Ｐゴシック" panose="020B0600070205080204" pitchFamily="34" charset="-128"/>
              </a:rPr>
              <a:t>Good data scaling</a:t>
            </a:r>
          </a:p>
        </p:txBody>
      </p:sp>
      <p:sp>
        <p:nvSpPr>
          <p:cNvPr id="5" name="TextBox 4">
            <a:extLst>
              <a:ext uri="{FF2B5EF4-FFF2-40B4-BE49-F238E27FC236}">
                <a16:creationId xmlns:a16="http://schemas.microsoft.com/office/drawing/2014/main" id="{79313349-627C-CC9A-A365-6567FDC3D3CA}"/>
              </a:ext>
            </a:extLst>
          </p:cNvPr>
          <p:cNvSpPr txBox="1"/>
          <p:nvPr/>
        </p:nvSpPr>
        <p:spPr>
          <a:xfrm>
            <a:off x="1566863" y="5924550"/>
            <a:ext cx="6143624" cy="369332"/>
          </a:xfrm>
          <a:prstGeom prst="rect">
            <a:avLst/>
          </a:prstGeom>
          <a:noFill/>
        </p:spPr>
        <p:txBody>
          <a:bodyPr wrap="square">
            <a:spAutoFit/>
          </a:bodyPr>
          <a:lstStyle/>
          <a:p>
            <a:r>
              <a:rPr lang="en-US" dirty="0">
                <a:solidFill>
                  <a:schemeClr val="accent1">
                    <a:lumMod val="75000"/>
                  </a:schemeClr>
                </a:solidFill>
              </a:rPr>
              <a:t>In Python : </a:t>
            </a:r>
            <a:r>
              <a:rPr lang="en-US" dirty="0" err="1">
                <a:solidFill>
                  <a:schemeClr val="accent1">
                    <a:lumMod val="75000"/>
                  </a:schemeClr>
                </a:solidFill>
              </a:rPr>
              <a:t>pandas.qcut</a:t>
            </a:r>
            <a:r>
              <a:rPr lang="en-US" dirty="0">
                <a:solidFill>
                  <a:schemeClr val="accent1">
                    <a:lumMod val="75000"/>
                  </a:schemeClr>
                </a:solidFill>
              </a:rPr>
              <a:t>(</a:t>
            </a:r>
            <a:r>
              <a:rPr lang="en-US" i="1" dirty="0">
                <a:solidFill>
                  <a:schemeClr val="accent1">
                    <a:lumMod val="75000"/>
                  </a:schemeClr>
                </a:solidFill>
              </a:rPr>
              <a:t>data</a:t>
            </a:r>
            <a:r>
              <a:rPr lang="en-US" dirty="0">
                <a:solidFill>
                  <a:schemeClr val="accent1">
                    <a:lumMod val="75000"/>
                  </a:schemeClr>
                </a:solidFill>
              </a:rPr>
              <a:t>, </a:t>
            </a:r>
            <a:r>
              <a:rPr lang="en-US" i="1" dirty="0" err="1">
                <a:solidFill>
                  <a:schemeClr val="accent1">
                    <a:lumMod val="75000"/>
                  </a:schemeClr>
                </a:solidFill>
              </a:rPr>
              <a:t>number_of_bins</a:t>
            </a:r>
            <a:r>
              <a:rPr lang="en-US" i="1" dirty="0">
                <a:solidFill>
                  <a:schemeClr val="accent1">
                    <a:lumMod val="75000"/>
                  </a:schemeClr>
                </a:solidFill>
              </a:rPr>
              <a:t>)</a:t>
            </a:r>
            <a:endParaRPr lang="en-US" dirty="0">
              <a:solidFill>
                <a:schemeClr val="accent1">
                  <a:lumMod val="75000"/>
                </a:schemeClr>
              </a:solidFill>
            </a:endParaRPr>
          </a:p>
        </p:txBody>
      </p:sp>
    </p:spTree>
    <p:extLst>
      <p:ext uri="{BB962C8B-B14F-4D97-AF65-F5344CB8AC3E}">
        <p14:creationId xmlns:p14="http://schemas.microsoft.com/office/powerpoint/2010/main" val="1838347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a:extLst>
              <a:ext uri="{FF2B5EF4-FFF2-40B4-BE49-F238E27FC236}">
                <a16:creationId xmlns:a16="http://schemas.microsoft.com/office/drawing/2014/main" id="{8F99394F-0910-7F49-B05D-9DD6B3851C2D}"/>
              </a:ext>
            </a:extLst>
          </p:cNvPr>
          <p:cNvSpPr>
            <a:spLocks noGrp="1"/>
          </p:cNvSpPr>
          <p:nvPr>
            <p:ph type="ftr" sz="quarter" idx="3"/>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l" eaLnBrk="0" hangingPunct="0">
              <a:spcBef>
                <a:spcPct val="0"/>
              </a:spcBef>
              <a:buClrTx/>
              <a:buSzTx/>
              <a:buFontTx/>
              <a:buNone/>
            </a:pPr>
            <a:endParaRPr lang="en-US" altLang="en-US" sz="1200" dirty="0"/>
          </a:p>
        </p:txBody>
      </p:sp>
      <p:sp>
        <p:nvSpPr>
          <p:cNvPr id="45060" name="Rectangle 2">
            <a:extLst>
              <a:ext uri="{FF2B5EF4-FFF2-40B4-BE49-F238E27FC236}">
                <a16:creationId xmlns:a16="http://schemas.microsoft.com/office/drawing/2014/main" id="{177E7440-9420-4D40-B8DA-BF45934E5F39}"/>
              </a:ext>
            </a:extLst>
          </p:cNvPr>
          <p:cNvSpPr>
            <a:spLocks noGrp="1" noChangeArrowheads="1"/>
          </p:cNvSpPr>
          <p:nvPr>
            <p:ph type="title"/>
          </p:nvPr>
        </p:nvSpPr>
        <p:spPr/>
        <p:txBody>
          <a:bodyPr/>
          <a:lstStyle/>
          <a:p>
            <a:pPr eaLnBrk="1" hangingPunct="1"/>
            <a:r>
              <a:rPr lang="en-US" altLang="en-US" dirty="0"/>
              <a:t>Binning Sample</a:t>
            </a:r>
          </a:p>
        </p:txBody>
      </p:sp>
      <p:sp>
        <p:nvSpPr>
          <p:cNvPr id="45061" name="Rectangle 3">
            <a:extLst>
              <a:ext uri="{FF2B5EF4-FFF2-40B4-BE49-F238E27FC236}">
                <a16:creationId xmlns:a16="http://schemas.microsoft.com/office/drawing/2014/main" id="{A1362ECE-AEAD-CD4D-A7CF-46027B1FED3E}"/>
              </a:ext>
            </a:extLst>
          </p:cNvPr>
          <p:cNvSpPr>
            <a:spLocks noGrp="1" noChangeArrowheads="1"/>
          </p:cNvSpPr>
          <p:nvPr>
            <p:ph type="body" idx="1"/>
          </p:nvPr>
        </p:nvSpPr>
        <p:spPr>
          <a:xfrm>
            <a:off x="1981200" y="1371600"/>
            <a:ext cx="8077200" cy="5029200"/>
          </a:xfrm>
        </p:spPr>
        <p:txBody>
          <a:bodyPr>
            <a:normAutofit fontScale="92500" lnSpcReduction="10000"/>
          </a:bodyPr>
          <a:lstStyle/>
          <a:p>
            <a:pPr marL="0" indent="0" eaLnBrk="1" hangingPunct="1">
              <a:buNone/>
            </a:pPr>
            <a:r>
              <a:rPr lang="en-US" altLang="en-US" sz="2000" dirty="0">
                <a:solidFill>
                  <a:schemeClr val="accent1">
                    <a:lumMod val="50000"/>
                  </a:schemeClr>
                </a:solidFill>
              </a:rPr>
              <a:t>Sorted data : 4, 8, 9, 15, 21, 21, 24, 25, 26, 28, 29, 34</a:t>
            </a:r>
          </a:p>
          <a:p>
            <a:pPr marL="0" indent="0" eaLnBrk="1" hangingPunct="1">
              <a:buNone/>
            </a:pPr>
            <a:endParaRPr lang="en-US" altLang="en-US" sz="2000" dirty="0">
              <a:solidFill>
                <a:schemeClr val="accent1">
                  <a:lumMod val="50000"/>
                </a:schemeClr>
              </a:solidFill>
            </a:endParaRPr>
          </a:p>
          <a:p>
            <a:pPr eaLnBrk="1" hangingPunct="1">
              <a:buFontTx/>
              <a:buNone/>
            </a:pPr>
            <a:r>
              <a:rPr lang="en-US" altLang="en-US" sz="2000" dirty="0"/>
              <a:t>*  Partition into </a:t>
            </a:r>
            <a:r>
              <a:rPr lang="en-US" altLang="en-US" sz="2000" dirty="0">
                <a:solidFill>
                  <a:srgbClr val="FF0000"/>
                </a:solidFill>
              </a:rPr>
              <a:t>equal-depth</a:t>
            </a:r>
            <a:r>
              <a:rPr lang="en-US" altLang="en-US" sz="2000" dirty="0"/>
              <a:t> bins:</a:t>
            </a:r>
          </a:p>
          <a:p>
            <a:pPr eaLnBrk="1" hangingPunct="1">
              <a:buFontTx/>
              <a:buNone/>
            </a:pPr>
            <a:r>
              <a:rPr lang="en-US" altLang="en-US" sz="2000" dirty="0"/>
              <a:t>      - Bin 1: 4, 8, 9, 15</a:t>
            </a:r>
          </a:p>
          <a:p>
            <a:pPr eaLnBrk="1" hangingPunct="1">
              <a:buFontTx/>
              <a:buNone/>
            </a:pPr>
            <a:r>
              <a:rPr lang="en-US" altLang="en-US" sz="2000" dirty="0"/>
              <a:t>      - Bin 2: 21, 21, 24, 25</a:t>
            </a:r>
          </a:p>
          <a:p>
            <a:pPr eaLnBrk="1" hangingPunct="1">
              <a:buFontTx/>
              <a:buNone/>
            </a:pPr>
            <a:r>
              <a:rPr lang="en-US" altLang="en-US" sz="2000" dirty="0"/>
              <a:t>      - Bin 3: 26, 28, 29, 34</a:t>
            </a:r>
          </a:p>
          <a:p>
            <a:pPr eaLnBrk="1" hangingPunct="1">
              <a:buFontTx/>
              <a:buNone/>
            </a:pPr>
            <a:r>
              <a:rPr lang="en-US" altLang="en-US" sz="2000" dirty="0"/>
              <a:t>*  Smoothing by bin means:</a:t>
            </a:r>
          </a:p>
          <a:p>
            <a:pPr eaLnBrk="1" hangingPunct="1">
              <a:buFontTx/>
              <a:buNone/>
            </a:pPr>
            <a:r>
              <a:rPr lang="en-US" altLang="en-US" sz="2000" dirty="0"/>
              <a:t>      - Bin 1: 9, 9, 9, 9</a:t>
            </a:r>
          </a:p>
          <a:p>
            <a:pPr eaLnBrk="1" hangingPunct="1">
              <a:buFontTx/>
              <a:buNone/>
            </a:pPr>
            <a:r>
              <a:rPr lang="en-US" altLang="en-US" sz="2000" dirty="0"/>
              <a:t>      - Bin 2: 23, 23, 23, 23</a:t>
            </a:r>
          </a:p>
          <a:p>
            <a:pPr eaLnBrk="1" hangingPunct="1">
              <a:buFontTx/>
              <a:buNone/>
            </a:pPr>
            <a:r>
              <a:rPr lang="en-US" altLang="en-US" sz="2000" dirty="0"/>
              <a:t>      - Bin 3: 29, 29, 29, 29</a:t>
            </a:r>
          </a:p>
          <a:p>
            <a:pPr eaLnBrk="1" hangingPunct="1">
              <a:buFontTx/>
              <a:buNone/>
            </a:pPr>
            <a:r>
              <a:rPr lang="en-US" altLang="en-US" sz="2000" dirty="0"/>
              <a:t>*  Smoothing by bin boundaries:</a:t>
            </a:r>
          </a:p>
          <a:p>
            <a:pPr eaLnBrk="1" hangingPunct="1">
              <a:buFontTx/>
              <a:buNone/>
            </a:pPr>
            <a:r>
              <a:rPr lang="en-US" altLang="en-US" sz="2000" dirty="0"/>
              <a:t>      - Bin 1: 4, 4, 4, 15</a:t>
            </a:r>
          </a:p>
          <a:p>
            <a:pPr eaLnBrk="1" hangingPunct="1">
              <a:buFontTx/>
              <a:buNone/>
            </a:pPr>
            <a:r>
              <a:rPr lang="en-US" altLang="en-US" sz="2000" dirty="0"/>
              <a:t>      - Bin 2: 21, 21, 25, 25</a:t>
            </a:r>
          </a:p>
          <a:p>
            <a:pPr eaLnBrk="1" hangingPunct="1">
              <a:buFontTx/>
              <a:buNone/>
            </a:pPr>
            <a:r>
              <a:rPr lang="en-US" altLang="en-US" sz="2000" dirty="0"/>
              <a:t>      - Bin 3: 26, 26, 26, 34</a:t>
            </a:r>
          </a:p>
        </p:txBody>
      </p:sp>
    </p:spTree>
    <p:extLst>
      <p:ext uri="{BB962C8B-B14F-4D97-AF65-F5344CB8AC3E}">
        <p14:creationId xmlns:p14="http://schemas.microsoft.com/office/powerpoint/2010/main" val="11253162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Outliers</a:t>
            </a:r>
          </a:p>
        </p:txBody>
      </p:sp>
      <p:sp>
        <p:nvSpPr>
          <p:cNvPr id="3" name="Content Placeholder 2"/>
          <p:cNvSpPr>
            <a:spLocks noGrp="1"/>
          </p:cNvSpPr>
          <p:nvPr>
            <p:ph idx="1"/>
          </p:nvPr>
        </p:nvSpPr>
        <p:spPr>
          <a:xfrm>
            <a:off x="1981200" y="1600200"/>
            <a:ext cx="8229600" cy="1676400"/>
          </a:xfrm>
        </p:spPr>
        <p:txBody>
          <a:bodyPr>
            <a:normAutofit/>
          </a:bodyPr>
          <a:lstStyle/>
          <a:p>
            <a:r>
              <a:rPr lang="en-US" dirty="0"/>
              <a:t>Why do we care?</a:t>
            </a:r>
          </a:p>
          <a:p>
            <a:pPr lvl="1"/>
            <a:r>
              <a:rPr lang="en-US" dirty="0"/>
              <a:t>Can influence results of study</a:t>
            </a:r>
          </a:p>
        </p:txBody>
      </p:sp>
      <p:sp>
        <p:nvSpPr>
          <p:cNvPr id="4" name="Slide Number Placeholder 3"/>
          <p:cNvSpPr>
            <a:spLocks noGrp="1"/>
          </p:cNvSpPr>
          <p:nvPr>
            <p:ph type="sldNum" sz="quarter" idx="12"/>
          </p:nvPr>
        </p:nvSpPr>
        <p:spPr/>
        <p:txBody>
          <a:bodyPr/>
          <a:lstStyle/>
          <a:p>
            <a:fld id="{4F77741C-390D-418A-9EA5-EF739188B5C1}" type="slidenum">
              <a:rPr lang="en-US" smtClean="0"/>
              <a:t>58</a:t>
            </a:fld>
            <a:endParaRPr lang="en-US"/>
          </a:p>
        </p:txBody>
      </p:sp>
      <p:graphicFrame>
        <p:nvGraphicFramePr>
          <p:cNvPr id="6" name="Chart 5"/>
          <p:cNvGraphicFramePr>
            <a:graphicFrameLocks/>
          </p:cNvGraphicFramePr>
          <p:nvPr/>
        </p:nvGraphicFramePr>
        <p:xfrm>
          <a:off x="2133600" y="2854325"/>
          <a:ext cx="3581400" cy="2247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nvGraphicFramePr>
        <p:xfrm>
          <a:off x="6248400" y="2854326"/>
          <a:ext cx="3818878" cy="2237013"/>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3352800" y="4911725"/>
            <a:ext cx="1447800" cy="381000"/>
          </a:xfrm>
          <a:prstGeom prst="rect">
            <a:avLst/>
          </a:prstGeom>
          <a:noFill/>
        </p:spPr>
        <p:txBody>
          <a:bodyPr wrap="square" rtlCol="0">
            <a:spAutoFit/>
          </a:bodyPr>
          <a:lstStyle/>
          <a:p>
            <a:pPr algn="ctr"/>
            <a:r>
              <a:rPr lang="en-US" i="1" dirty="0"/>
              <a:t>r</a:t>
            </a:r>
            <a:r>
              <a:rPr lang="en-US" dirty="0"/>
              <a:t> = -.426</a:t>
            </a:r>
          </a:p>
        </p:txBody>
      </p:sp>
      <p:sp>
        <p:nvSpPr>
          <p:cNvPr id="9" name="TextBox 8"/>
          <p:cNvSpPr txBox="1"/>
          <p:nvPr/>
        </p:nvSpPr>
        <p:spPr>
          <a:xfrm>
            <a:off x="7620000" y="4876800"/>
            <a:ext cx="1447800" cy="381000"/>
          </a:xfrm>
          <a:prstGeom prst="rect">
            <a:avLst/>
          </a:prstGeom>
          <a:noFill/>
        </p:spPr>
        <p:txBody>
          <a:bodyPr wrap="square" rtlCol="0">
            <a:spAutoFit/>
          </a:bodyPr>
          <a:lstStyle/>
          <a:p>
            <a:pPr algn="ctr"/>
            <a:r>
              <a:rPr lang="en-US" i="1" dirty="0"/>
              <a:t>r</a:t>
            </a:r>
            <a:r>
              <a:rPr lang="en-US" dirty="0"/>
              <a:t> = -.567</a:t>
            </a:r>
          </a:p>
        </p:txBody>
      </p:sp>
      <p:sp>
        <p:nvSpPr>
          <p:cNvPr id="10" name="Content Placeholder 2"/>
          <p:cNvSpPr txBox="1">
            <a:spLocks/>
          </p:cNvSpPr>
          <p:nvPr/>
        </p:nvSpPr>
        <p:spPr>
          <a:xfrm>
            <a:off x="1981200" y="5715000"/>
            <a:ext cx="8229600" cy="8078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dirty="0"/>
              <a:t>Same data, changed one value from 37 to 150</a:t>
            </a:r>
          </a:p>
        </p:txBody>
      </p:sp>
      <p:sp>
        <p:nvSpPr>
          <p:cNvPr id="5" name="Oval 4"/>
          <p:cNvSpPr/>
          <p:nvPr/>
        </p:nvSpPr>
        <p:spPr>
          <a:xfrm>
            <a:off x="2667000" y="4038600"/>
            <a:ext cx="182880" cy="182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81800" y="2995749"/>
            <a:ext cx="182880" cy="182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94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6" grpId="0">
        <p:bldAsOne/>
      </p:bldGraphic>
      <p:bldGraphic spid="7" grpId="0">
        <p:bldAsOne/>
      </p:bldGraphic>
      <p:bldP spid="8" grpId="0"/>
      <p:bldP spid="9" grpId="0"/>
      <p:bldP spid="10" grpId="0"/>
      <p:bldP spid="5" grpId="0" animBg="1"/>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Outliers</a:t>
            </a:r>
          </a:p>
        </p:txBody>
      </p:sp>
      <p:sp>
        <p:nvSpPr>
          <p:cNvPr id="3" name="Content Placeholder 2"/>
          <p:cNvSpPr>
            <a:spLocks noGrp="1"/>
          </p:cNvSpPr>
          <p:nvPr>
            <p:ph idx="1"/>
          </p:nvPr>
        </p:nvSpPr>
        <p:spPr>
          <a:xfrm>
            <a:off x="1981200" y="1600200"/>
            <a:ext cx="9372600" cy="4953000"/>
          </a:xfrm>
        </p:spPr>
        <p:txBody>
          <a:bodyPr>
            <a:normAutofit fontScale="92500" lnSpcReduction="10000"/>
          </a:bodyPr>
          <a:lstStyle/>
          <a:p>
            <a:r>
              <a:rPr lang="en-US" dirty="0"/>
              <a:t>Identify outlier on final version of variables</a:t>
            </a:r>
          </a:p>
          <a:p>
            <a:pPr lvl="1"/>
            <a:r>
              <a:rPr lang="en-US" dirty="0"/>
              <a:t>E.g., After imputation</a:t>
            </a:r>
          </a:p>
          <a:p>
            <a:r>
              <a:rPr lang="en-US" dirty="0"/>
              <a:t>Values that are greater than +3 standard deviations from the mean, or less than -3 standard deviations can be considered as outliers </a:t>
            </a:r>
          </a:p>
          <a:p>
            <a:pPr marL="0" indent="0">
              <a:buNone/>
            </a:pPr>
            <a:r>
              <a:rPr lang="en-US" i="1" dirty="0"/>
              <a:t>SD</a:t>
            </a:r>
            <a:r>
              <a:rPr lang="en-US" dirty="0"/>
              <a:t> of [34,35,41,56,</a:t>
            </a:r>
            <a:r>
              <a:rPr lang="en-US" dirty="0">
                <a:solidFill>
                  <a:srgbClr val="FF0000"/>
                </a:solidFill>
              </a:rPr>
              <a:t>71,75</a:t>
            </a:r>
            <a:r>
              <a:rPr lang="en-US" dirty="0"/>
              <a:t>] = 16.53</a:t>
            </a:r>
          </a:p>
          <a:p>
            <a:pPr lvl="1"/>
            <a:r>
              <a:rPr lang="en-US" i="1" dirty="0"/>
              <a:t>M</a:t>
            </a:r>
            <a:r>
              <a:rPr lang="en-US" dirty="0"/>
              <a:t> = 52.0 </a:t>
            </a:r>
          </a:p>
          <a:p>
            <a:pPr lvl="1"/>
            <a:r>
              <a:rPr lang="en-US" i="1" dirty="0"/>
              <a:t>M</a:t>
            </a:r>
            <a:r>
              <a:rPr lang="en-US" dirty="0"/>
              <a:t> + 3 </a:t>
            </a:r>
            <a:r>
              <a:rPr lang="en-US" i="1" dirty="0"/>
              <a:t>SD</a:t>
            </a:r>
            <a:r>
              <a:rPr lang="en-US" dirty="0"/>
              <a:t>’s = </a:t>
            </a:r>
            <a:r>
              <a:rPr lang="en-US" dirty="0">
                <a:solidFill>
                  <a:srgbClr val="C00000"/>
                </a:solidFill>
              </a:rPr>
              <a:t>101.06</a:t>
            </a:r>
          </a:p>
          <a:p>
            <a:pPr marL="0" indent="0">
              <a:buNone/>
            </a:pPr>
            <a:r>
              <a:rPr lang="en-US" i="1" dirty="0"/>
              <a:t>SD</a:t>
            </a:r>
            <a:r>
              <a:rPr lang="en-US" dirty="0"/>
              <a:t> of [34,35,41,56,</a:t>
            </a:r>
            <a:r>
              <a:rPr lang="en-US" dirty="0">
                <a:solidFill>
                  <a:srgbClr val="FF0000"/>
                </a:solidFill>
              </a:rPr>
              <a:t>71,150</a:t>
            </a:r>
            <a:r>
              <a:rPr lang="en-US" dirty="0"/>
              <a:t>] = 40.37</a:t>
            </a:r>
          </a:p>
          <a:p>
            <a:pPr lvl="1"/>
            <a:r>
              <a:rPr lang="en-US" i="1" dirty="0"/>
              <a:t>M</a:t>
            </a:r>
            <a:r>
              <a:rPr lang="en-US" dirty="0"/>
              <a:t> = 64.5</a:t>
            </a:r>
          </a:p>
          <a:p>
            <a:pPr lvl="1"/>
            <a:r>
              <a:rPr lang="en-US" i="1" dirty="0"/>
              <a:t>M</a:t>
            </a:r>
            <a:r>
              <a:rPr lang="en-US" dirty="0"/>
              <a:t> + 3 </a:t>
            </a:r>
            <a:r>
              <a:rPr lang="en-US" i="1" dirty="0"/>
              <a:t>SD</a:t>
            </a:r>
            <a:r>
              <a:rPr lang="en-US" dirty="0"/>
              <a:t>’s = </a:t>
            </a:r>
            <a:r>
              <a:rPr lang="en-US" dirty="0">
                <a:solidFill>
                  <a:srgbClr val="C00000"/>
                </a:solidFill>
              </a:rPr>
              <a:t>185.61</a:t>
            </a:r>
          </a:p>
          <a:p>
            <a:r>
              <a:rPr lang="en-US" dirty="0"/>
              <a:t>sometimes SD is influenced by extreme values. So, having extreme values makes it harder to detect extreme values</a:t>
            </a:r>
          </a:p>
        </p:txBody>
      </p:sp>
      <p:sp>
        <p:nvSpPr>
          <p:cNvPr id="4" name="Slide Number Placeholder 3"/>
          <p:cNvSpPr>
            <a:spLocks noGrp="1"/>
          </p:cNvSpPr>
          <p:nvPr>
            <p:ph type="sldNum" sz="quarter" idx="12"/>
          </p:nvPr>
        </p:nvSpPr>
        <p:spPr/>
        <p:txBody>
          <a:bodyPr/>
          <a:lstStyle/>
          <a:p>
            <a:fld id="{4F77741C-390D-418A-9EA5-EF739188B5C1}" type="slidenum">
              <a:rPr lang="en-US" smtClean="0"/>
              <a:t>59</a:t>
            </a:fld>
            <a:endParaRPr lang="en-US"/>
          </a:p>
        </p:txBody>
      </p:sp>
    </p:spTree>
    <p:extLst>
      <p:ext uri="{BB962C8B-B14F-4D97-AF65-F5344CB8AC3E}">
        <p14:creationId xmlns:p14="http://schemas.microsoft.com/office/powerpoint/2010/main" val="164743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0FEC2-238F-1A00-6AFF-1CA1FCFA3C8B}"/>
              </a:ext>
            </a:extLst>
          </p:cNvPr>
          <p:cNvSpPr>
            <a:spLocks noGrp="1"/>
          </p:cNvSpPr>
          <p:nvPr>
            <p:ph type="title"/>
          </p:nvPr>
        </p:nvSpPr>
        <p:spPr/>
        <p:txBody>
          <a:bodyPr/>
          <a:lstStyle/>
          <a:p>
            <a:r>
              <a:rPr lang="en-US" dirty="0"/>
              <a:t>AI is the new electricity</a:t>
            </a:r>
          </a:p>
        </p:txBody>
      </p:sp>
      <p:sp>
        <p:nvSpPr>
          <p:cNvPr id="3" name="Slide Number Placeholder 2">
            <a:extLst>
              <a:ext uri="{FF2B5EF4-FFF2-40B4-BE49-F238E27FC236}">
                <a16:creationId xmlns:a16="http://schemas.microsoft.com/office/drawing/2014/main" id="{73309102-8FF4-DCAD-FC06-41F10F8AEF3C}"/>
              </a:ext>
            </a:extLst>
          </p:cNvPr>
          <p:cNvSpPr>
            <a:spLocks noGrp="1"/>
          </p:cNvSpPr>
          <p:nvPr>
            <p:ph type="sldNum" sz="quarter" idx="12"/>
          </p:nvPr>
        </p:nvSpPr>
        <p:spPr/>
        <p:txBody>
          <a:bodyPr/>
          <a:lstStyle/>
          <a:p>
            <a:fld id="{38A32D33-4280-084A-95CA-F611CFB15E66}" type="slidenum">
              <a:rPr lang="en-US" smtClean="0"/>
              <a:pPr/>
              <a:t>6</a:t>
            </a:fld>
            <a:endParaRPr lang="en-US"/>
          </a:p>
        </p:txBody>
      </p:sp>
      <p:pic>
        <p:nvPicPr>
          <p:cNvPr id="5" name="Picture 4" descr="A diagram of various technology items&#10;&#10;Description automatically generated">
            <a:extLst>
              <a:ext uri="{FF2B5EF4-FFF2-40B4-BE49-F238E27FC236}">
                <a16:creationId xmlns:a16="http://schemas.microsoft.com/office/drawing/2014/main" id="{63F8076F-D9C1-273A-53F9-9E78BD462B64}"/>
              </a:ext>
            </a:extLst>
          </p:cNvPr>
          <p:cNvPicPr>
            <a:picLocks noChangeAspect="1"/>
          </p:cNvPicPr>
          <p:nvPr/>
        </p:nvPicPr>
        <p:blipFill>
          <a:blip r:embed="rId3"/>
          <a:stretch>
            <a:fillRect/>
          </a:stretch>
        </p:blipFill>
        <p:spPr>
          <a:xfrm>
            <a:off x="5195960" y="1489683"/>
            <a:ext cx="5472040" cy="4479803"/>
          </a:xfrm>
          <a:prstGeom prst="rect">
            <a:avLst/>
          </a:prstGeom>
        </p:spPr>
      </p:pic>
      <p:sp>
        <p:nvSpPr>
          <p:cNvPr id="7" name="TextBox 6">
            <a:extLst>
              <a:ext uri="{FF2B5EF4-FFF2-40B4-BE49-F238E27FC236}">
                <a16:creationId xmlns:a16="http://schemas.microsoft.com/office/drawing/2014/main" id="{EFB0A702-0E0E-7C5C-8B20-96A4B10959E3}"/>
              </a:ext>
            </a:extLst>
          </p:cNvPr>
          <p:cNvSpPr txBox="1"/>
          <p:nvPr/>
        </p:nvSpPr>
        <p:spPr>
          <a:xfrm>
            <a:off x="9379131" y="5522394"/>
            <a:ext cx="4572000" cy="276999"/>
          </a:xfrm>
          <a:prstGeom prst="rect">
            <a:avLst/>
          </a:prstGeom>
          <a:noFill/>
        </p:spPr>
        <p:txBody>
          <a:bodyPr wrap="square">
            <a:spAutoFit/>
          </a:bodyPr>
          <a:lstStyle/>
          <a:p>
            <a:r>
              <a:rPr lang="en-US" sz="1200" dirty="0" err="1"/>
              <a:t>JavaPoint</a:t>
            </a:r>
            <a:endParaRPr lang="en-US" sz="1200" dirty="0"/>
          </a:p>
        </p:txBody>
      </p:sp>
      <p:sp>
        <p:nvSpPr>
          <p:cNvPr id="6" name="TextBox 5">
            <a:extLst>
              <a:ext uri="{FF2B5EF4-FFF2-40B4-BE49-F238E27FC236}">
                <a16:creationId xmlns:a16="http://schemas.microsoft.com/office/drawing/2014/main" id="{4AC32157-7522-763F-8575-65982B88535A}"/>
              </a:ext>
            </a:extLst>
          </p:cNvPr>
          <p:cNvSpPr txBox="1"/>
          <p:nvPr/>
        </p:nvSpPr>
        <p:spPr>
          <a:xfrm>
            <a:off x="1708178" y="2277816"/>
            <a:ext cx="3487783" cy="2246769"/>
          </a:xfrm>
          <a:prstGeom prst="rect">
            <a:avLst/>
          </a:prstGeom>
          <a:noFill/>
        </p:spPr>
        <p:txBody>
          <a:bodyPr wrap="square">
            <a:spAutoFit/>
          </a:bodyPr>
          <a:lstStyle/>
          <a:p>
            <a:r>
              <a:rPr lang="en-US" sz="2000" dirty="0"/>
              <a:t>Electricity changed how the world operated. It upended transportation, manufacturing, agriculture, health care. AI is poised to have a similar impact</a:t>
            </a:r>
          </a:p>
          <a:p>
            <a:endParaRPr lang="en-US" sz="2000" dirty="0"/>
          </a:p>
          <a:p>
            <a:r>
              <a:rPr lang="en-US" sz="2000" dirty="0"/>
              <a:t>Andrew NG</a:t>
            </a:r>
          </a:p>
        </p:txBody>
      </p:sp>
    </p:spTree>
    <p:extLst>
      <p:ext uri="{BB962C8B-B14F-4D97-AF65-F5344CB8AC3E}">
        <p14:creationId xmlns:p14="http://schemas.microsoft.com/office/powerpoint/2010/main" val="2562744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Boxplots</a:t>
            </a:r>
          </a:p>
        </p:txBody>
      </p:sp>
      <p:sp>
        <p:nvSpPr>
          <p:cNvPr id="4" name="Slide Number Placeholder 3"/>
          <p:cNvSpPr>
            <a:spLocks noGrp="1"/>
          </p:cNvSpPr>
          <p:nvPr>
            <p:ph type="sldNum" sz="quarter" idx="12"/>
          </p:nvPr>
        </p:nvSpPr>
        <p:spPr/>
        <p:txBody>
          <a:bodyPr/>
          <a:lstStyle/>
          <a:p>
            <a:fld id="{4F77741C-390D-418A-9EA5-EF739188B5C1}" type="slidenum">
              <a:rPr lang="en-US" smtClean="0"/>
              <a:t>60</a:t>
            </a:fld>
            <a:endParaRPr lang="en-US"/>
          </a:p>
        </p:txBody>
      </p:sp>
      <p:sp>
        <p:nvSpPr>
          <p:cNvPr id="35" name="Content Placeholder 2"/>
          <p:cNvSpPr txBox="1">
            <a:spLocks/>
          </p:cNvSpPr>
          <p:nvPr/>
        </p:nvSpPr>
        <p:spPr>
          <a:xfrm>
            <a:off x="1295400" y="3530377"/>
            <a:ext cx="8915400" cy="259578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dirty="0"/>
          </a:p>
        </p:txBody>
      </p:sp>
      <p:sp>
        <p:nvSpPr>
          <p:cNvPr id="23" name="TextBox 22">
            <a:extLst>
              <a:ext uri="{FF2B5EF4-FFF2-40B4-BE49-F238E27FC236}">
                <a16:creationId xmlns:a16="http://schemas.microsoft.com/office/drawing/2014/main" id="{0E3696DE-46EB-7050-6BA4-FB957ED96DA1}"/>
              </a:ext>
            </a:extLst>
          </p:cNvPr>
          <p:cNvSpPr txBox="1"/>
          <p:nvPr/>
        </p:nvSpPr>
        <p:spPr>
          <a:xfrm>
            <a:off x="369090" y="1527584"/>
            <a:ext cx="11708610" cy="923330"/>
          </a:xfrm>
          <a:prstGeom prst="rect">
            <a:avLst/>
          </a:prstGeom>
          <a:noFill/>
        </p:spPr>
        <p:txBody>
          <a:bodyPr wrap="square">
            <a:spAutoFit/>
          </a:bodyPr>
          <a:lstStyle/>
          <a:p>
            <a:r>
              <a:rPr lang="en-US" b="1" dirty="0"/>
              <a:t>IQR (interquartile ) method </a:t>
            </a:r>
          </a:p>
          <a:p>
            <a:pPr marL="285750" indent="-285750">
              <a:buFont typeface="Arial" panose="020B0604020202020204" pitchFamily="34" charset="0"/>
              <a:buChar char="•"/>
            </a:pPr>
            <a:r>
              <a:rPr lang="en-US" dirty="0"/>
              <a:t>set up a “fence” outside of Q1 and Q3. Any values that fall outside of this fence are considered outliers.</a:t>
            </a:r>
          </a:p>
          <a:p>
            <a:pPr marL="285750" indent="-285750">
              <a:buFont typeface="Arial" panose="020B0604020202020204" pitchFamily="34" charset="0"/>
              <a:buChar char="•"/>
            </a:pPr>
            <a:r>
              <a:rPr lang="en-US" dirty="0"/>
              <a:t>To build this fence take 1.5 times the IQR and then subtract this value from Q1 and add this value to Q3</a:t>
            </a:r>
          </a:p>
        </p:txBody>
      </p:sp>
      <p:pic>
        <p:nvPicPr>
          <p:cNvPr id="5" name="Picture 4" descr="A diagram of a number of different colored squares&#10;&#10;Description automatically generated with medium confidence">
            <a:extLst>
              <a:ext uri="{FF2B5EF4-FFF2-40B4-BE49-F238E27FC236}">
                <a16:creationId xmlns:a16="http://schemas.microsoft.com/office/drawing/2014/main" id="{C057571C-515A-53D8-4360-E840D1600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489994"/>
            <a:ext cx="7867649" cy="3933825"/>
          </a:xfrm>
          <a:prstGeom prst="rect">
            <a:avLst/>
          </a:prstGeom>
        </p:spPr>
      </p:pic>
      <p:sp>
        <p:nvSpPr>
          <p:cNvPr id="15" name="TextBox 14">
            <a:extLst>
              <a:ext uri="{FF2B5EF4-FFF2-40B4-BE49-F238E27FC236}">
                <a16:creationId xmlns:a16="http://schemas.microsoft.com/office/drawing/2014/main" id="{6FFC96CA-F1B9-0C94-CA5D-0210DAFCD161}"/>
              </a:ext>
            </a:extLst>
          </p:cNvPr>
          <p:cNvSpPr txBox="1"/>
          <p:nvPr/>
        </p:nvSpPr>
        <p:spPr>
          <a:xfrm>
            <a:off x="9810748" y="6162209"/>
            <a:ext cx="1038225" cy="261610"/>
          </a:xfrm>
          <a:prstGeom prst="rect">
            <a:avLst/>
          </a:prstGeom>
          <a:noFill/>
        </p:spPr>
        <p:txBody>
          <a:bodyPr wrap="square">
            <a:spAutoFit/>
          </a:bodyPr>
          <a:lstStyle/>
          <a:p>
            <a:r>
              <a:rPr lang="en-US" sz="1050" dirty="0" err="1"/>
              <a:t>neptune</a:t>
            </a:r>
            <a:endParaRPr lang="en-US" sz="1050" dirty="0"/>
          </a:p>
        </p:txBody>
      </p:sp>
      <p:sp>
        <p:nvSpPr>
          <p:cNvPr id="24" name="Rectangle 1">
            <a:extLst>
              <a:ext uri="{FF2B5EF4-FFF2-40B4-BE49-F238E27FC236}">
                <a16:creationId xmlns:a16="http://schemas.microsoft.com/office/drawing/2014/main" id="{720B5CE6-33CD-F0A6-E4C8-EF79F160A978}"/>
              </a:ext>
            </a:extLst>
          </p:cNvPr>
          <p:cNvSpPr>
            <a:spLocks noChangeArrowheads="1"/>
          </p:cNvSpPr>
          <p:nvPr/>
        </p:nvSpPr>
        <p:spPr bwMode="auto">
          <a:xfrm>
            <a:off x="457200" y="6462899"/>
            <a:ext cx="447675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accent1">
                    <a:lumMod val="75000"/>
                  </a:schemeClr>
                </a:solidFill>
                <a:effectLst/>
                <a:latin typeface="JetBrains Mono"/>
              </a:rPr>
              <a:t>In Python : q3, q1 = </a:t>
            </a:r>
            <a:r>
              <a:rPr kumimoji="0" lang="en-US" altLang="en-US" sz="1400" b="0" i="0" u="none" strike="noStrike" cap="none" normalizeH="0" baseline="0" dirty="0" err="1">
                <a:ln>
                  <a:noFill/>
                </a:ln>
                <a:solidFill>
                  <a:schemeClr val="accent1">
                    <a:lumMod val="75000"/>
                  </a:schemeClr>
                </a:solidFill>
                <a:effectLst/>
                <a:latin typeface="JetBrains Mono"/>
              </a:rPr>
              <a:t>numpy.percentile</a:t>
            </a:r>
            <a:r>
              <a:rPr kumimoji="0" lang="en-US" altLang="en-US" sz="1400" b="0" i="0" u="none" strike="noStrike" cap="none" normalizeH="0" baseline="0" dirty="0">
                <a:ln>
                  <a:noFill/>
                </a:ln>
                <a:solidFill>
                  <a:schemeClr val="accent1">
                    <a:lumMod val="75000"/>
                  </a:schemeClr>
                </a:solidFill>
                <a:effectLst/>
                <a:latin typeface="JetBrains Mono"/>
              </a:rPr>
              <a:t>(data, [75 ,25])</a:t>
            </a:r>
            <a:endParaRPr kumimoji="0" lang="en-US" altLang="en-US" sz="3600" b="0" i="0" u="none" strike="noStrike" cap="none" normalizeH="0" baseline="0" dirty="0">
              <a:ln>
                <a:noFill/>
              </a:ln>
              <a:solidFill>
                <a:schemeClr val="accent1">
                  <a:lumMod val="75000"/>
                </a:schemeClr>
              </a:solidFill>
              <a:effectLst/>
              <a:latin typeface="Arial" panose="020B0604020202020204" pitchFamily="34" charset="0"/>
            </a:endParaRPr>
          </a:p>
        </p:txBody>
      </p:sp>
    </p:spTree>
    <p:extLst>
      <p:ext uri="{BB962C8B-B14F-4D97-AF65-F5344CB8AC3E}">
        <p14:creationId xmlns:p14="http://schemas.microsoft.com/office/powerpoint/2010/main" val="164596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74629-772B-24D1-0999-85E1BB2683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0082D3-6EFB-76CA-88D9-38DCDE2FEFDE}"/>
              </a:ext>
            </a:extLst>
          </p:cNvPr>
          <p:cNvSpPr>
            <a:spLocks noGrp="1"/>
          </p:cNvSpPr>
          <p:nvPr>
            <p:ph idx="1"/>
          </p:nvPr>
        </p:nvSpPr>
        <p:spPr/>
        <p:txBody>
          <a:bodyPr/>
          <a:lstStyle/>
          <a:p>
            <a:endParaRPr lang="en-US"/>
          </a:p>
        </p:txBody>
      </p:sp>
      <p:graphicFrame>
        <p:nvGraphicFramePr>
          <p:cNvPr id="5" name="Object 4">
            <a:extLst>
              <a:ext uri="{FF2B5EF4-FFF2-40B4-BE49-F238E27FC236}">
                <a16:creationId xmlns:a16="http://schemas.microsoft.com/office/drawing/2014/main" id="{9860AB0F-7D31-DB24-C269-FE3D4C5EEE04}"/>
              </a:ext>
            </a:extLst>
          </p:cNvPr>
          <p:cNvGraphicFramePr>
            <a:graphicFrameLocks noChangeAspect="1"/>
          </p:cNvGraphicFramePr>
          <p:nvPr>
            <p:extLst>
              <p:ext uri="{D42A27DB-BD31-4B8C-83A1-F6EECF244321}">
                <p14:modId xmlns:p14="http://schemas.microsoft.com/office/powerpoint/2010/main" val="3856835107"/>
              </p:ext>
            </p:extLst>
          </p:nvPr>
        </p:nvGraphicFramePr>
        <p:xfrm>
          <a:off x="934941" y="1389063"/>
          <a:ext cx="9564784" cy="5224462"/>
        </p:xfrm>
        <a:graphic>
          <a:graphicData uri="http://schemas.openxmlformats.org/presentationml/2006/ole">
            <mc:AlternateContent xmlns:mc="http://schemas.openxmlformats.org/markup-compatibility/2006">
              <mc:Choice xmlns:v="urn:schemas-microsoft-com:vml" Requires="v">
                <p:oleObj name="Bitmap Image" r:id="rId2" imgW="8312040" imgH="4540320" progId="PBrush">
                  <p:embed/>
                </p:oleObj>
              </mc:Choice>
              <mc:Fallback>
                <p:oleObj name="Bitmap Image" r:id="rId2" imgW="8312040" imgH="4540320" progId="PBrush">
                  <p:embed/>
                  <p:pic>
                    <p:nvPicPr>
                      <p:cNvPr id="0" name=""/>
                      <p:cNvPicPr/>
                      <p:nvPr/>
                    </p:nvPicPr>
                    <p:blipFill>
                      <a:blip r:embed="rId3"/>
                      <a:stretch>
                        <a:fillRect/>
                      </a:stretch>
                    </p:blipFill>
                    <p:spPr>
                      <a:xfrm>
                        <a:off x="934941" y="1389063"/>
                        <a:ext cx="9564784" cy="5224462"/>
                      </a:xfrm>
                      <a:prstGeom prst="rect">
                        <a:avLst/>
                      </a:prstGeom>
                    </p:spPr>
                  </p:pic>
                </p:oleObj>
              </mc:Fallback>
            </mc:AlternateContent>
          </a:graphicData>
        </a:graphic>
      </p:graphicFrame>
    </p:spTree>
    <p:extLst>
      <p:ext uri="{BB962C8B-B14F-4D97-AF65-F5344CB8AC3E}">
        <p14:creationId xmlns:p14="http://schemas.microsoft.com/office/powerpoint/2010/main" val="2270041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Outliers</a:t>
            </a:r>
          </a:p>
        </p:txBody>
      </p:sp>
      <p:sp>
        <p:nvSpPr>
          <p:cNvPr id="3" name="Content Placeholder 2"/>
          <p:cNvSpPr>
            <a:spLocks noGrp="1"/>
          </p:cNvSpPr>
          <p:nvPr>
            <p:ph idx="1"/>
          </p:nvPr>
        </p:nvSpPr>
        <p:spPr>
          <a:xfrm>
            <a:off x="838200" y="1600200"/>
            <a:ext cx="9372600" cy="5257800"/>
          </a:xfrm>
        </p:spPr>
        <p:txBody>
          <a:bodyPr>
            <a:normAutofit/>
          </a:bodyPr>
          <a:lstStyle/>
          <a:p>
            <a:r>
              <a:rPr lang="en-US" dirty="0"/>
              <a:t>Outlier as a</a:t>
            </a:r>
            <a:r>
              <a:rPr lang="en-US" sz="2800" dirty="0"/>
              <a:t> noncompliance (Invalid)</a:t>
            </a:r>
          </a:p>
          <a:p>
            <a:pPr lvl="1"/>
            <a:r>
              <a:rPr lang="en-US" sz="2000" dirty="0"/>
              <a:t>E.g., Negative age &gt; </a:t>
            </a:r>
            <a:r>
              <a:rPr lang="en-US" sz="2000" dirty="0">
                <a:solidFill>
                  <a:srgbClr val="C00000"/>
                </a:solidFill>
              </a:rPr>
              <a:t>Delete</a:t>
            </a:r>
            <a:r>
              <a:rPr lang="en-US" sz="2000" dirty="0"/>
              <a:t> the outlier</a:t>
            </a:r>
          </a:p>
          <a:p>
            <a:pPr lvl="1"/>
            <a:endParaRPr lang="en-US" sz="2000" dirty="0"/>
          </a:p>
          <a:p>
            <a:pPr lvl="1"/>
            <a:endParaRPr lang="en-US" sz="2000" dirty="0"/>
          </a:p>
          <a:p>
            <a:r>
              <a:rPr lang="en-US" sz="2800" dirty="0"/>
              <a:t>Outlier as a real extreme value</a:t>
            </a:r>
          </a:p>
          <a:p>
            <a:pPr lvl="1"/>
            <a:r>
              <a:rPr lang="en-US" sz="2000" dirty="0"/>
              <a:t>E.g., Bill Gates salary &gt; Deleting </a:t>
            </a:r>
            <a:r>
              <a:rPr lang="en-US" sz="2000" dirty="0">
                <a:solidFill>
                  <a:srgbClr val="C00000"/>
                </a:solidFill>
              </a:rPr>
              <a:t>valid cases</a:t>
            </a:r>
            <a:r>
              <a:rPr lang="en-US" sz="2000" dirty="0"/>
              <a:t> biases your sample</a:t>
            </a:r>
          </a:p>
          <a:p>
            <a:pPr lvl="1"/>
            <a:endParaRPr lang="en-US" sz="2000" dirty="0"/>
          </a:p>
          <a:p>
            <a:pPr lvl="1"/>
            <a:endParaRPr lang="en-US" sz="2000" dirty="0"/>
          </a:p>
          <a:p>
            <a:pPr marL="0" lvl="1" indent="228600"/>
            <a:r>
              <a:rPr lang="en-US" sz="2800" dirty="0"/>
              <a:t>Outlier as output</a:t>
            </a:r>
          </a:p>
          <a:p>
            <a:pPr lvl="1"/>
            <a:r>
              <a:rPr lang="en-US" sz="2000" dirty="0"/>
              <a:t>E.g., detecting fraud &gt; Outliers are </a:t>
            </a:r>
            <a:r>
              <a:rPr lang="en-US" sz="2000" dirty="0">
                <a:solidFill>
                  <a:srgbClr val="C00000"/>
                </a:solidFill>
              </a:rPr>
              <a:t>outputs of process</a:t>
            </a:r>
          </a:p>
        </p:txBody>
      </p:sp>
      <p:sp>
        <p:nvSpPr>
          <p:cNvPr id="4" name="Slide Number Placeholder 3"/>
          <p:cNvSpPr>
            <a:spLocks noGrp="1"/>
          </p:cNvSpPr>
          <p:nvPr>
            <p:ph type="sldNum" sz="quarter" idx="12"/>
          </p:nvPr>
        </p:nvSpPr>
        <p:spPr/>
        <p:txBody>
          <a:bodyPr/>
          <a:lstStyle/>
          <a:p>
            <a:fld id="{4F77741C-390D-418A-9EA5-EF739188B5C1}" type="slidenum">
              <a:rPr lang="en-US" smtClean="0"/>
              <a:t>62</a:t>
            </a:fld>
            <a:endParaRPr lang="en-US"/>
          </a:p>
        </p:txBody>
      </p:sp>
    </p:spTree>
    <p:extLst>
      <p:ext uri="{BB962C8B-B14F-4D97-AF65-F5344CB8AC3E}">
        <p14:creationId xmlns:p14="http://schemas.microsoft.com/office/powerpoint/2010/main" val="3167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8" name="Rectangle 2"/>
          <p:cNvSpPr>
            <a:spLocks noGrp="1" noChangeArrowheads="1"/>
          </p:cNvSpPr>
          <p:nvPr>
            <p:ph type="title"/>
          </p:nvPr>
        </p:nvSpPr>
        <p:spPr/>
        <p:txBody>
          <a:bodyPr>
            <a:normAutofit/>
          </a:bodyPr>
          <a:lstStyle/>
          <a:p>
            <a:r>
              <a:rPr lang="en-US" sz="4000" dirty="0"/>
              <a:t>Data Integration</a:t>
            </a:r>
          </a:p>
        </p:txBody>
      </p:sp>
      <p:sp>
        <p:nvSpPr>
          <p:cNvPr id="1110020" name="Rectangle 4"/>
          <p:cNvSpPr>
            <a:spLocks noChangeArrowheads="1"/>
          </p:cNvSpPr>
          <p:nvPr/>
        </p:nvSpPr>
        <p:spPr bwMode="auto">
          <a:xfrm>
            <a:off x="423864" y="2523333"/>
            <a:ext cx="7772400" cy="152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eaLnBrk="0" hangingPunct="0">
              <a:spcBef>
                <a:spcPct val="20000"/>
              </a:spcBef>
              <a:buClr>
                <a:schemeClr val="accent2"/>
              </a:buClr>
              <a:buSzPct val="80000"/>
              <a:buFont typeface="Arial" panose="020B0604020202020204" pitchFamily="34" charset="0"/>
              <a:buChar char="•"/>
            </a:pPr>
            <a:r>
              <a:rPr lang="en-US" dirty="0">
                <a:latin typeface="Tahoma" charset="0"/>
              </a:rPr>
              <a:t>Different interfaces</a:t>
            </a:r>
          </a:p>
          <a:p>
            <a:pPr marL="342900" indent="-342900" eaLnBrk="0" hangingPunct="0">
              <a:spcBef>
                <a:spcPct val="20000"/>
              </a:spcBef>
              <a:buClr>
                <a:schemeClr val="accent2"/>
              </a:buClr>
              <a:buSzPct val="80000"/>
              <a:buFont typeface="Arial" panose="020B0604020202020204" pitchFamily="34" charset="0"/>
              <a:buChar char="•"/>
            </a:pPr>
            <a:r>
              <a:rPr lang="en-US" dirty="0">
                <a:latin typeface="Tahoma" charset="0"/>
              </a:rPr>
              <a:t>Different data structures</a:t>
            </a:r>
          </a:p>
          <a:p>
            <a:pPr marL="342900" indent="-342900" eaLnBrk="0" hangingPunct="0">
              <a:spcBef>
                <a:spcPct val="20000"/>
              </a:spcBef>
              <a:buClr>
                <a:schemeClr val="accent2"/>
              </a:buClr>
              <a:buSzPct val="80000"/>
              <a:buFont typeface="Arial" panose="020B0604020202020204" pitchFamily="34" charset="0"/>
              <a:buChar char="•"/>
            </a:pPr>
            <a:r>
              <a:rPr lang="en-US" dirty="0">
                <a:latin typeface="Tahoma" charset="0"/>
              </a:rPr>
              <a:t>Duplicate and inconsistent information</a:t>
            </a:r>
            <a:endParaRPr lang="en-US" sz="2800" dirty="0"/>
          </a:p>
        </p:txBody>
      </p:sp>
      <p:grpSp>
        <p:nvGrpSpPr>
          <p:cNvPr id="1110021" name="Group 5"/>
          <p:cNvGrpSpPr>
            <a:grpSpLocks/>
          </p:cNvGrpSpPr>
          <p:nvPr/>
        </p:nvGrpSpPr>
        <p:grpSpPr bwMode="auto">
          <a:xfrm>
            <a:off x="4995863" y="2409826"/>
            <a:ext cx="730250" cy="511175"/>
            <a:chOff x="2187" y="1367"/>
            <a:chExt cx="460" cy="322"/>
          </a:xfrm>
        </p:grpSpPr>
        <p:grpSp>
          <p:nvGrpSpPr>
            <p:cNvPr id="1110022" name="Group 6"/>
            <p:cNvGrpSpPr>
              <a:grpSpLocks/>
            </p:cNvGrpSpPr>
            <p:nvPr/>
          </p:nvGrpSpPr>
          <p:grpSpPr bwMode="auto">
            <a:xfrm>
              <a:off x="2187" y="1367"/>
              <a:ext cx="356" cy="292"/>
              <a:chOff x="2187" y="1367"/>
              <a:chExt cx="356" cy="292"/>
            </a:xfrm>
          </p:grpSpPr>
          <p:grpSp>
            <p:nvGrpSpPr>
              <p:cNvPr id="1110023" name="Group 7"/>
              <p:cNvGrpSpPr>
                <a:grpSpLocks/>
              </p:cNvGrpSpPr>
              <p:nvPr/>
            </p:nvGrpSpPr>
            <p:grpSpPr bwMode="auto">
              <a:xfrm>
                <a:off x="2187" y="1367"/>
                <a:ext cx="356" cy="292"/>
                <a:chOff x="2187" y="1367"/>
                <a:chExt cx="356" cy="292"/>
              </a:xfrm>
            </p:grpSpPr>
            <p:grpSp>
              <p:nvGrpSpPr>
                <p:cNvPr id="1110024" name="Group 8"/>
                <p:cNvGrpSpPr>
                  <a:grpSpLocks/>
                </p:cNvGrpSpPr>
                <p:nvPr/>
              </p:nvGrpSpPr>
              <p:grpSpPr bwMode="auto">
                <a:xfrm>
                  <a:off x="2187" y="1532"/>
                  <a:ext cx="356" cy="127"/>
                  <a:chOff x="2187" y="1532"/>
                  <a:chExt cx="356" cy="127"/>
                </a:xfrm>
              </p:grpSpPr>
              <p:sp>
                <p:nvSpPr>
                  <p:cNvPr id="1110025" name="Freeform 9"/>
                  <p:cNvSpPr>
                    <a:spLocks/>
                  </p:cNvSpPr>
                  <p:nvPr/>
                </p:nvSpPr>
                <p:spPr bwMode="auto">
                  <a:xfrm>
                    <a:off x="2338" y="1532"/>
                    <a:ext cx="204" cy="127"/>
                  </a:xfrm>
                  <a:custGeom>
                    <a:avLst/>
                    <a:gdLst>
                      <a:gd name="T0" fmla="*/ 0 w 204"/>
                      <a:gd name="T1" fmla="*/ 37 h 127"/>
                      <a:gd name="T2" fmla="*/ 0 w 204"/>
                      <a:gd name="T3" fmla="*/ 126 h 127"/>
                      <a:gd name="T4" fmla="*/ 203 w 204"/>
                      <a:gd name="T5" fmla="*/ 61 h 127"/>
                      <a:gd name="T6" fmla="*/ 203 w 204"/>
                      <a:gd name="T7" fmla="*/ 0 h 127"/>
                      <a:gd name="T8" fmla="*/ 0 w 204"/>
                      <a:gd name="T9" fmla="*/ 37 h 127"/>
                    </a:gdLst>
                    <a:ahLst/>
                    <a:cxnLst>
                      <a:cxn ang="0">
                        <a:pos x="T0" y="T1"/>
                      </a:cxn>
                      <a:cxn ang="0">
                        <a:pos x="T2" y="T3"/>
                      </a:cxn>
                      <a:cxn ang="0">
                        <a:pos x="T4" y="T5"/>
                      </a:cxn>
                      <a:cxn ang="0">
                        <a:pos x="T6" y="T7"/>
                      </a:cxn>
                      <a:cxn ang="0">
                        <a:pos x="T8" y="T9"/>
                      </a:cxn>
                    </a:cxnLst>
                    <a:rect l="0" t="0" r="r" b="b"/>
                    <a:pathLst>
                      <a:path w="204" h="127">
                        <a:moveTo>
                          <a:pt x="0" y="37"/>
                        </a:moveTo>
                        <a:lnTo>
                          <a:pt x="0" y="126"/>
                        </a:lnTo>
                        <a:lnTo>
                          <a:pt x="203" y="61"/>
                        </a:lnTo>
                        <a:lnTo>
                          <a:pt x="203" y="0"/>
                        </a:lnTo>
                        <a:lnTo>
                          <a:pt x="0" y="37"/>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26" name="Freeform 10"/>
                  <p:cNvSpPr>
                    <a:spLocks/>
                  </p:cNvSpPr>
                  <p:nvPr/>
                </p:nvSpPr>
                <p:spPr bwMode="auto">
                  <a:xfrm>
                    <a:off x="2187" y="1561"/>
                    <a:ext cx="152" cy="98"/>
                  </a:xfrm>
                  <a:custGeom>
                    <a:avLst/>
                    <a:gdLst>
                      <a:gd name="T0" fmla="*/ 151 w 152"/>
                      <a:gd name="T1" fmla="*/ 8 h 98"/>
                      <a:gd name="T2" fmla="*/ 151 w 152"/>
                      <a:gd name="T3" fmla="*/ 97 h 98"/>
                      <a:gd name="T4" fmla="*/ 0 w 152"/>
                      <a:gd name="T5" fmla="*/ 75 h 98"/>
                      <a:gd name="T6" fmla="*/ 0 w 152"/>
                      <a:gd name="T7" fmla="*/ 0 h 98"/>
                      <a:gd name="T8" fmla="*/ 151 w 152"/>
                      <a:gd name="T9" fmla="*/ 8 h 98"/>
                    </a:gdLst>
                    <a:ahLst/>
                    <a:cxnLst>
                      <a:cxn ang="0">
                        <a:pos x="T0" y="T1"/>
                      </a:cxn>
                      <a:cxn ang="0">
                        <a:pos x="T2" y="T3"/>
                      </a:cxn>
                      <a:cxn ang="0">
                        <a:pos x="T4" y="T5"/>
                      </a:cxn>
                      <a:cxn ang="0">
                        <a:pos x="T6" y="T7"/>
                      </a:cxn>
                      <a:cxn ang="0">
                        <a:pos x="T8" y="T9"/>
                      </a:cxn>
                    </a:cxnLst>
                    <a:rect l="0" t="0" r="r" b="b"/>
                    <a:pathLst>
                      <a:path w="152" h="98">
                        <a:moveTo>
                          <a:pt x="151" y="8"/>
                        </a:moveTo>
                        <a:lnTo>
                          <a:pt x="151" y="97"/>
                        </a:lnTo>
                        <a:lnTo>
                          <a:pt x="0" y="75"/>
                        </a:lnTo>
                        <a:lnTo>
                          <a:pt x="0" y="0"/>
                        </a:lnTo>
                        <a:lnTo>
                          <a:pt x="151" y="8"/>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27" name="Freeform 11"/>
                  <p:cNvSpPr>
                    <a:spLocks/>
                  </p:cNvSpPr>
                  <p:nvPr/>
                </p:nvSpPr>
                <p:spPr bwMode="auto">
                  <a:xfrm>
                    <a:off x="2188" y="1533"/>
                    <a:ext cx="355" cy="39"/>
                  </a:xfrm>
                  <a:custGeom>
                    <a:avLst/>
                    <a:gdLst>
                      <a:gd name="T0" fmla="*/ 0 w 355"/>
                      <a:gd name="T1" fmla="*/ 29 h 39"/>
                      <a:gd name="T2" fmla="*/ 152 w 355"/>
                      <a:gd name="T3" fmla="*/ 38 h 39"/>
                      <a:gd name="T4" fmla="*/ 354 w 355"/>
                      <a:gd name="T5" fmla="*/ 0 h 39"/>
                      <a:gd name="T6" fmla="*/ 205 w 355"/>
                      <a:gd name="T7" fmla="*/ 0 h 39"/>
                      <a:gd name="T8" fmla="*/ 0 w 355"/>
                      <a:gd name="T9" fmla="*/ 29 h 39"/>
                    </a:gdLst>
                    <a:ahLst/>
                    <a:cxnLst>
                      <a:cxn ang="0">
                        <a:pos x="T0" y="T1"/>
                      </a:cxn>
                      <a:cxn ang="0">
                        <a:pos x="T2" y="T3"/>
                      </a:cxn>
                      <a:cxn ang="0">
                        <a:pos x="T4" y="T5"/>
                      </a:cxn>
                      <a:cxn ang="0">
                        <a:pos x="T6" y="T7"/>
                      </a:cxn>
                      <a:cxn ang="0">
                        <a:pos x="T8" y="T9"/>
                      </a:cxn>
                    </a:cxnLst>
                    <a:rect l="0" t="0" r="r" b="b"/>
                    <a:pathLst>
                      <a:path w="355" h="39">
                        <a:moveTo>
                          <a:pt x="0" y="29"/>
                        </a:moveTo>
                        <a:lnTo>
                          <a:pt x="152" y="38"/>
                        </a:lnTo>
                        <a:lnTo>
                          <a:pt x="354" y="0"/>
                        </a:lnTo>
                        <a:lnTo>
                          <a:pt x="205" y="0"/>
                        </a:lnTo>
                        <a:lnTo>
                          <a:pt x="0" y="29"/>
                        </a:lnTo>
                      </a:path>
                    </a:pathLst>
                  </a:custGeom>
                  <a:solidFill>
                    <a:srgbClr val="C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110028" name="Freeform 12"/>
                <p:cNvSpPr>
                  <a:spLocks/>
                </p:cNvSpPr>
                <p:nvPr/>
              </p:nvSpPr>
              <p:spPr bwMode="auto">
                <a:xfrm>
                  <a:off x="2302" y="1521"/>
                  <a:ext cx="129" cy="37"/>
                </a:xfrm>
                <a:custGeom>
                  <a:avLst/>
                  <a:gdLst>
                    <a:gd name="T0" fmla="*/ 0 w 129"/>
                    <a:gd name="T1" fmla="*/ 20 h 37"/>
                    <a:gd name="T2" fmla="*/ 0 w 129"/>
                    <a:gd name="T3" fmla="*/ 31 h 37"/>
                    <a:gd name="T4" fmla="*/ 59 w 129"/>
                    <a:gd name="T5" fmla="*/ 36 h 37"/>
                    <a:gd name="T6" fmla="*/ 128 w 129"/>
                    <a:gd name="T7" fmla="*/ 23 h 37"/>
                    <a:gd name="T8" fmla="*/ 128 w 129"/>
                    <a:gd name="T9" fmla="*/ 0 h 37"/>
                    <a:gd name="T10" fmla="*/ 0 w 129"/>
                    <a:gd name="T11" fmla="*/ 20 h 37"/>
                  </a:gdLst>
                  <a:ahLst/>
                  <a:cxnLst>
                    <a:cxn ang="0">
                      <a:pos x="T0" y="T1"/>
                    </a:cxn>
                    <a:cxn ang="0">
                      <a:pos x="T2" y="T3"/>
                    </a:cxn>
                    <a:cxn ang="0">
                      <a:pos x="T4" y="T5"/>
                    </a:cxn>
                    <a:cxn ang="0">
                      <a:pos x="T6" y="T7"/>
                    </a:cxn>
                    <a:cxn ang="0">
                      <a:pos x="T8" y="T9"/>
                    </a:cxn>
                    <a:cxn ang="0">
                      <a:pos x="T10" y="T11"/>
                    </a:cxn>
                  </a:cxnLst>
                  <a:rect l="0" t="0" r="r" b="b"/>
                  <a:pathLst>
                    <a:path w="129" h="37">
                      <a:moveTo>
                        <a:pt x="0" y="20"/>
                      </a:moveTo>
                      <a:lnTo>
                        <a:pt x="0" y="31"/>
                      </a:lnTo>
                      <a:lnTo>
                        <a:pt x="59" y="36"/>
                      </a:lnTo>
                      <a:lnTo>
                        <a:pt x="128" y="23"/>
                      </a:lnTo>
                      <a:lnTo>
                        <a:pt x="128" y="0"/>
                      </a:lnTo>
                      <a:lnTo>
                        <a:pt x="0" y="2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0029" name="Group 13"/>
                <p:cNvGrpSpPr>
                  <a:grpSpLocks/>
                </p:cNvGrpSpPr>
                <p:nvPr/>
              </p:nvGrpSpPr>
              <p:grpSpPr bwMode="auto">
                <a:xfrm>
                  <a:off x="2215" y="1367"/>
                  <a:ext cx="286" cy="183"/>
                  <a:chOff x="2215" y="1367"/>
                  <a:chExt cx="286" cy="183"/>
                </a:xfrm>
              </p:grpSpPr>
              <p:sp>
                <p:nvSpPr>
                  <p:cNvPr id="1110030" name="Freeform 14"/>
                  <p:cNvSpPr>
                    <a:spLocks/>
                  </p:cNvSpPr>
                  <p:nvPr/>
                </p:nvSpPr>
                <p:spPr bwMode="auto">
                  <a:xfrm>
                    <a:off x="2337" y="1367"/>
                    <a:ext cx="164" cy="178"/>
                  </a:xfrm>
                  <a:custGeom>
                    <a:avLst/>
                    <a:gdLst>
                      <a:gd name="T0" fmla="*/ 23 w 164"/>
                      <a:gd name="T1" fmla="*/ 177 h 178"/>
                      <a:gd name="T2" fmla="*/ 0 w 164"/>
                      <a:gd name="T3" fmla="*/ 5 h 178"/>
                      <a:gd name="T4" fmla="*/ 140 w 164"/>
                      <a:gd name="T5" fmla="*/ 0 h 178"/>
                      <a:gd name="T6" fmla="*/ 163 w 164"/>
                      <a:gd name="T7" fmla="*/ 153 h 178"/>
                      <a:gd name="T8" fmla="*/ 23 w 164"/>
                      <a:gd name="T9" fmla="*/ 177 h 178"/>
                    </a:gdLst>
                    <a:ahLst/>
                    <a:cxnLst>
                      <a:cxn ang="0">
                        <a:pos x="T0" y="T1"/>
                      </a:cxn>
                      <a:cxn ang="0">
                        <a:pos x="T2" y="T3"/>
                      </a:cxn>
                      <a:cxn ang="0">
                        <a:pos x="T4" y="T5"/>
                      </a:cxn>
                      <a:cxn ang="0">
                        <a:pos x="T6" y="T7"/>
                      </a:cxn>
                      <a:cxn ang="0">
                        <a:pos x="T8" y="T9"/>
                      </a:cxn>
                    </a:cxnLst>
                    <a:rect l="0" t="0" r="r" b="b"/>
                    <a:pathLst>
                      <a:path w="164" h="178">
                        <a:moveTo>
                          <a:pt x="23" y="177"/>
                        </a:moveTo>
                        <a:lnTo>
                          <a:pt x="0" y="5"/>
                        </a:lnTo>
                        <a:lnTo>
                          <a:pt x="140" y="0"/>
                        </a:lnTo>
                        <a:lnTo>
                          <a:pt x="163" y="153"/>
                        </a:lnTo>
                        <a:lnTo>
                          <a:pt x="23" y="177"/>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31" name="Freeform 15"/>
                  <p:cNvSpPr>
                    <a:spLocks/>
                  </p:cNvSpPr>
                  <p:nvPr/>
                </p:nvSpPr>
                <p:spPr bwMode="auto">
                  <a:xfrm>
                    <a:off x="2215" y="1374"/>
                    <a:ext cx="147" cy="176"/>
                  </a:xfrm>
                  <a:custGeom>
                    <a:avLst/>
                    <a:gdLst>
                      <a:gd name="T0" fmla="*/ 122 w 147"/>
                      <a:gd name="T1" fmla="*/ 0 h 176"/>
                      <a:gd name="T2" fmla="*/ 0 w 147"/>
                      <a:gd name="T3" fmla="*/ 39 h 176"/>
                      <a:gd name="T4" fmla="*/ 16 w 147"/>
                      <a:gd name="T5" fmla="*/ 175 h 176"/>
                      <a:gd name="T6" fmla="*/ 146 w 147"/>
                      <a:gd name="T7" fmla="*/ 170 h 176"/>
                      <a:gd name="T8" fmla="*/ 122 w 147"/>
                      <a:gd name="T9" fmla="*/ 0 h 176"/>
                    </a:gdLst>
                    <a:ahLst/>
                    <a:cxnLst>
                      <a:cxn ang="0">
                        <a:pos x="T0" y="T1"/>
                      </a:cxn>
                      <a:cxn ang="0">
                        <a:pos x="T2" y="T3"/>
                      </a:cxn>
                      <a:cxn ang="0">
                        <a:pos x="T4" y="T5"/>
                      </a:cxn>
                      <a:cxn ang="0">
                        <a:pos x="T6" y="T7"/>
                      </a:cxn>
                      <a:cxn ang="0">
                        <a:pos x="T8" y="T9"/>
                      </a:cxn>
                    </a:cxnLst>
                    <a:rect l="0" t="0" r="r" b="b"/>
                    <a:pathLst>
                      <a:path w="147" h="176">
                        <a:moveTo>
                          <a:pt x="122" y="0"/>
                        </a:moveTo>
                        <a:lnTo>
                          <a:pt x="0" y="39"/>
                        </a:lnTo>
                        <a:lnTo>
                          <a:pt x="16" y="175"/>
                        </a:lnTo>
                        <a:lnTo>
                          <a:pt x="146" y="170"/>
                        </a:lnTo>
                        <a:lnTo>
                          <a:pt x="122" y="0"/>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32" name="Freeform 16"/>
                  <p:cNvSpPr>
                    <a:spLocks/>
                  </p:cNvSpPr>
                  <p:nvPr/>
                </p:nvSpPr>
                <p:spPr bwMode="auto">
                  <a:xfrm>
                    <a:off x="2364" y="1385"/>
                    <a:ext cx="119" cy="134"/>
                  </a:xfrm>
                  <a:custGeom>
                    <a:avLst/>
                    <a:gdLst>
                      <a:gd name="T0" fmla="*/ 0 w 119"/>
                      <a:gd name="T1" fmla="*/ 7 h 134"/>
                      <a:gd name="T2" fmla="*/ 16 w 119"/>
                      <a:gd name="T3" fmla="*/ 133 h 134"/>
                      <a:gd name="T4" fmla="*/ 118 w 119"/>
                      <a:gd name="T5" fmla="*/ 119 h 134"/>
                      <a:gd name="T6" fmla="*/ 99 w 119"/>
                      <a:gd name="T7" fmla="*/ 0 h 134"/>
                      <a:gd name="T8" fmla="*/ 0 w 119"/>
                      <a:gd name="T9" fmla="*/ 7 h 134"/>
                    </a:gdLst>
                    <a:ahLst/>
                    <a:cxnLst>
                      <a:cxn ang="0">
                        <a:pos x="T0" y="T1"/>
                      </a:cxn>
                      <a:cxn ang="0">
                        <a:pos x="T2" y="T3"/>
                      </a:cxn>
                      <a:cxn ang="0">
                        <a:pos x="T4" y="T5"/>
                      </a:cxn>
                      <a:cxn ang="0">
                        <a:pos x="T6" y="T7"/>
                      </a:cxn>
                      <a:cxn ang="0">
                        <a:pos x="T8" y="T9"/>
                      </a:cxn>
                    </a:cxnLst>
                    <a:rect l="0" t="0" r="r" b="b"/>
                    <a:pathLst>
                      <a:path w="119" h="134">
                        <a:moveTo>
                          <a:pt x="0" y="7"/>
                        </a:moveTo>
                        <a:lnTo>
                          <a:pt x="16" y="133"/>
                        </a:lnTo>
                        <a:lnTo>
                          <a:pt x="118" y="119"/>
                        </a:lnTo>
                        <a:lnTo>
                          <a:pt x="99" y="0"/>
                        </a:lnTo>
                        <a:lnTo>
                          <a:pt x="0" y="7"/>
                        </a:lnTo>
                      </a:path>
                    </a:pathLst>
                  </a:custGeom>
                  <a:solidFill>
                    <a:srgbClr val="0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1110033" name="Group 17"/>
              <p:cNvGrpSpPr>
                <a:grpSpLocks/>
              </p:cNvGrpSpPr>
              <p:nvPr/>
            </p:nvGrpSpPr>
            <p:grpSpPr bwMode="auto">
              <a:xfrm>
                <a:off x="2412" y="1546"/>
                <a:ext cx="117" cy="83"/>
                <a:chOff x="2412" y="1546"/>
                <a:chExt cx="117" cy="83"/>
              </a:xfrm>
            </p:grpSpPr>
            <p:sp>
              <p:nvSpPr>
                <p:cNvPr id="1110034" name="Freeform 18"/>
                <p:cNvSpPr>
                  <a:spLocks/>
                </p:cNvSpPr>
                <p:nvPr/>
              </p:nvSpPr>
              <p:spPr bwMode="auto">
                <a:xfrm>
                  <a:off x="2412" y="1546"/>
                  <a:ext cx="117" cy="83"/>
                </a:xfrm>
                <a:custGeom>
                  <a:avLst/>
                  <a:gdLst>
                    <a:gd name="T0" fmla="*/ 116 w 117"/>
                    <a:gd name="T1" fmla="*/ 0 h 83"/>
                    <a:gd name="T2" fmla="*/ 0 w 117"/>
                    <a:gd name="T3" fmla="*/ 25 h 83"/>
                    <a:gd name="T4" fmla="*/ 0 w 117"/>
                    <a:gd name="T5" fmla="*/ 82 h 83"/>
                    <a:gd name="T6" fmla="*/ 116 w 117"/>
                    <a:gd name="T7" fmla="*/ 47 h 83"/>
                    <a:gd name="T8" fmla="*/ 116 w 117"/>
                    <a:gd name="T9" fmla="*/ 0 h 83"/>
                  </a:gdLst>
                  <a:ahLst/>
                  <a:cxnLst>
                    <a:cxn ang="0">
                      <a:pos x="T0" y="T1"/>
                    </a:cxn>
                    <a:cxn ang="0">
                      <a:pos x="T2" y="T3"/>
                    </a:cxn>
                    <a:cxn ang="0">
                      <a:pos x="T4" y="T5"/>
                    </a:cxn>
                    <a:cxn ang="0">
                      <a:pos x="T6" y="T7"/>
                    </a:cxn>
                    <a:cxn ang="0">
                      <a:pos x="T8" y="T9"/>
                    </a:cxn>
                  </a:cxnLst>
                  <a:rect l="0" t="0" r="r" b="b"/>
                  <a:pathLst>
                    <a:path w="117" h="83">
                      <a:moveTo>
                        <a:pt x="116" y="0"/>
                      </a:moveTo>
                      <a:lnTo>
                        <a:pt x="0" y="25"/>
                      </a:lnTo>
                      <a:lnTo>
                        <a:pt x="0" y="82"/>
                      </a:lnTo>
                      <a:lnTo>
                        <a:pt x="116" y="47"/>
                      </a:lnTo>
                      <a:lnTo>
                        <a:pt x="116" y="0"/>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35" name="Line 19"/>
                <p:cNvSpPr>
                  <a:spLocks noChangeShapeType="1"/>
                </p:cNvSpPr>
                <p:nvPr/>
              </p:nvSpPr>
              <p:spPr bwMode="auto">
                <a:xfrm flipV="1">
                  <a:off x="2488" y="1563"/>
                  <a:ext cx="28" cy="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6" name="Line 20"/>
                <p:cNvSpPr>
                  <a:spLocks noChangeShapeType="1"/>
                </p:cNvSpPr>
                <p:nvPr/>
              </p:nvSpPr>
              <p:spPr bwMode="auto">
                <a:xfrm flipH="1">
                  <a:off x="2433" y="1577"/>
                  <a:ext cx="38" cy="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7" name="Line 21"/>
                <p:cNvSpPr>
                  <a:spLocks noChangeShapeType="1"/>
                </p:cNvSpPr>
                <p:nvPr/>
              </p:nvSpPr>
              <p:spPr bwMode="auto">
                <a:xfrm>
                  <a:off x="2478" y="1557"/>
                  <a:ext cx="0" cy="5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8" name="Line 22"/>
                <p:cNvSpPr>
                  <a:spLocks noChangeShapeType="1"/>
                </p:cNvSpPr>
                <p:nvPr/>
              </p:nvSpPr>
              <p:spPr bwMode="auto">
                <a:xfrm>
                  <a:off x="2422" y="1567"/>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9" name="Line 23"/>
                <p:cNvSpPr>
                  <a:spLocks noChangeShapeType="1"/>
                </p:cNvSpPr>
                <p:nvPr/>
              </p:nvSpPr>
              <p:spPr bwMode="auto">
                <a:xfrm flipH="1">
                  <a:off x="2422" y="1567"/>
                  <a:ext cx="104"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40" name="Line 24"/>
                <p:cNvSpPr>
                  <a:spLocks noChangeShapeType="1"/>
                </p:cNvSpPr>
                <p:nvPr/>
              </p:nvSpPr>
              <p:spPr bwMode="auto">
                <a:xfrm flipV="1">
                  <a:off x="2422" y="1556"/>
                  <a:ext cx="105" cy="2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nvGrpSpPr>
            <p:cNvPr id="1110041" name="Group 25"/>
            <p:cNvGrpSpPr>
              <a:grpSpLocks/>
            </p:cNvGrpSpPr>
            <p:nvPr/>
          </p:nvGrpSpPr>
          <p:grpSpPr bwMode="auto">
            <a:xfrm>
              <a:off x="2370" y="1547"/>
              <a:ext cx="277" cy="142"/>
              <a:chOff x="2370" y="1547"/>
              <a:chExt cx="277" cy="142"/>
            </a:xfrm>
          </p:grpSpPr>
          <p:grpSp>
            <p:nvGrpSpPr>
              <p:cNvPr id="1110042" name="Group 26"/>
              <p:cNvGrpSpPr>
                <a:grpSpLocks/>
              </p:cNvGrpSpPr>
              <p:nvPr/>
            </p:nvGrpSpPr>
            <p:grpSpPr bwMode="auto">
              <a:xfrm>
                <a:off x="2387" y="1624"/>
                <a:ext cx="46" cy="35"/>
                <a:chOff x="2387" y="1624"/>
                <a:chExt cx="46" cy="35"/>
              </a:xfrm>
            </p:grpSpPr>
            <p:sp>
              <p:nvSpPr>
                <p:cNvPr id="1110043" name="Freeform 27"/>
                <p:cNvSpPr>
                  <a:spLocks/>
                </p:cNvSpPr>
                <p:nvPr/>
              </p:nvSpPr>
              <p:spPr bwMode="auto">
                <a:xfrm>
                  <a:off x="2387" y="1624"/>
                  <a:ext cx="24" cy="34"/>
                </a:xfrm>
                <a:custGeom>
                  <a:avLst/>
                  <a:gdLst>
                    <a:gd name="T0" fmla="*/ 7 w 24"/>
                    <a:gd name="T1" fmla="*/ 0 h 34"/>
                    <a:gd name="T2" fmla="*/ 0 w 24"/>
                    <a:gd name="T3" fmla="*/ 30 h 34"/>
                    <a:gd name="T4" fmla="*/ 17 w 24"/>
                    <a:gd name="T5" fmla="*/ 33 h 34"/>
                    <a:gd name="T6" fmla="*/ 23 w 24"/>
                    <a:gd name="T7" fmla="*/ 1 h 34"/>
                    <a:gd name="T8" fmla="*/ 7 w 24"/>
                    <a:gd name="T9" fmla="*/ 0 h 34"/>
                  </a:gdLst>
                  <a:ahLst/>
                  <a:cxnLst>
                    <a:cxn ang="0">
                      <a:pos x="T0" y="T1"/>
                    </a:cxn>
                    <a:cxn ang="0">
                      <a:pos x="T2" y="T3"/>
                    </a:cxn>
                    <a:cxn ang="0">
                      <a:pos x="T4" y="T5"/>
                    </a:cxn>
                    <a:cxn ang="0">
                      <a:pos x="T6" y="T7"/>
                    </a:cxn>
                    <a:cxn ang="0">
                      <a:pos x="T8" y="T9"/>
                    </a:cxn>
                  </a:cxnLst>
                  <a:rect l="0" t="0" r="r" b="b"/>
                  <a:pathLst>
                    <a:path w="24" h="34">
                      <a:moveTo>
                        <a:pt x="7" y="0"/>
                      </a:moveTo>
                      <a:lnTo>
                        <a:pt x="0" y="30"/>
                      </a:lnTo>
                      <a:lnTo>
                        <a:pt x="17" y="33"/>
                      </a:lnTo>
                      <a:lnTo>
                        <a:pt x="23" y="1"/>
                      </a:lnTo>
                      <a:lnTo>
                        <a:pt x="7" y="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44" name="Freeform 28"/>
                <p:cNvSpPr>
                  <a:spLocks/>
                </p:cNvSpPr>
                <p:nvPr/>
              </p:nvSpPr>
              <p:spPr bwMode="auto">
                <a:xfrm>
                  <a:off x="2397" y="1629"/>
                  <a:ext cx="36" cy="30"/>
                </a:xfrm>
                <a:custGeom>
                  <a:avLst/>
                  <a:gdLst>
                    <a:gd name="T0" fmla="*/ 2 w 36"/>
                    <a:gd name="T1" fmla="*/ 1 h 30"/>
                    <a:gd name="T2" fmla="*/ 0 w 36"/>
                    <a:gd name="T3" fmla="*/ 29 h 30"/>
                    <a:gd name="T4" fmla="*/ 35 w 36"/>
                    <a:gd name="T5" fmla="*/ 13 h 30"/>
                    <a:gd name="T6" fmla="*/ 21 w 36"/>
                    <a:gd name="T7" fmla="*/ 9 h 30"/>
                    <a:gd name="T8" fmla="*/ 8 w 36"/>
                    <a:gd name="T9" fmla="*/ 16 h 30"/>
                    <a:gd name="T10" fmla="*/ 12 w 36"/>
                    <a:gd name="T11" fmla="*/ 0 h 30"/>
                    <a:gd name="T12" fmla="*/ 2 w 36"/>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 y="1"/>
                      </a:moveTo>
                      <a:lnTo>
                        <a:pt x="0" y="29"/>
                      </a:lnTo>
                      <a:lnTo>
                        <a:pt x="35" y="13"/>
                      </a:lnTo>
                      <a:lnTo>
                        <a:pt x="21" y="9"/>
                      </a:lnTo>
                      <a:lnTo>
                        <a:pt x="8" y="16"/>
                      </a:lnTo>
                      <a:lnTo>
                        <a:pt x="12" y="0"/>
                      </a:lnTo>
                      <a:lnTo>
                        <a:pt x="2" y="1"/>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045" name="Group 29"/>
              <p:cNvGrpSpPr>
                <a:grpSpLocks/>
              </p:cNvGrpSpPr>
              <p:nvPr/>
            </p:nvGrpSpPr>
            <p:grpSpPr bwMode="auto">
              <a:xfrm>
                <a:off x="2370" y="1547"/>
                <a:ext cx="277" cy="142"/>
                <a:chOff x="2370" y="1547"/>
                <a:chExt cx="277" cy="142"/>
              </a:xfrm>
            </p:grpSpPr>
            <p:sp>
              <p:nvSpPr>
                <p:cNvPr id="1110046" name="Freeform 30"/>
                <p:cNvSpPr>
                  <a:spLocks/>
                </p:cNvSpPr>
                <p:nvPr/>
              </p:nvSpPr>
              <p:spPr bwMode="auto">
                <a:xfrm>
                  <a:off x="2376" y="1547"/>
                  <a:ext cx="271" cy="126"/>
                </a:xfrm>
                <a:custGeom>
                  <a:avLst/>
                  <a:gdLst>
                    <a:gd name="T0" fmla="*/ 0 w 271"/>
                    <a:gd name="T1" fmla="*/ 53 h 126"/>
                    <a:gd name="T2" fmla="*/ 128 w 271"/>
                    <a:gd name="T3" fmla="*/ 125 h 126"/>
                    <a:gd name="T4" fmla="*/ 270 w 271"/>
                    <a:gd name="T5" fmla="*/ 54 h 126"/>
                    <a:gd name="T6" fmla="*/ 162 w 271"/>
                    <a:gd name="T7" fmla="*/ 0 h 126"/>
                    <a:gd name="T8" fmla="*/ 0 w 271"/>
                    <a:gd name="T9" fmla="*/ 53 h 126"/>
                  </a:gdLst>
                  <a:ahLst/>
                  <a:cxnLst>
                    <a:cxn ang="0">
                      <a:pos x="T0" y="T1"/>
                    </a:cxn>
                    <a:cxn ang="0">
                      <a:pos x="T2" y="T3"/>
                    </a:cxn>
                    <a:cxn ang="0">
                      <a:pos x="T4" y="T5"/>
                    </a:cxn>
                    <a:cxn ang="0">
                      <a:pos x="T6" y="T7"/>
                    </a:cxn>
                    <a:cxn ang="0">
                      <a:pos x="T8" y="T9"/>
                    </a:cxn>
                  </a:cxnLst>
                  <a:rect l="0" t="0" r="r" b="b"/>
                  <a:pathLst>
                    <a:path w="271" h="126">
                      <a:moveTo>
                        <a:pt x="0" y="53"/>
                      </a:moveTo>
                      <a:lnTo>
                        <a:pt x="128" y="125"/>
                      </a:lnTo>
                      <a:lnTo>
                        <a:pt x="270" y="54"/>
                      </a:lnTo>
                      <a:lnTo>
                        <a:pt x="162" y="0"/>
                      </a:lnTo>
                      <a:lnTo>
                        <a:pt x="0" y="53"/>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47" name="Freeform 31"/>
                <p:cNvSpPr>
                  <a:spLocks/>
                </p:cNvSpPr>
                <p:nvPr/>
              </p:nvSpPr>
              <p:spPr bwMode="auto">
                <a:xfrm>
                  <a:off x="2370" y="1599"/>
                  <a:ext cx="137" cy="90"/>
                </a:xfrm>
                <a:custGeom>
                  <a:avLst/>
                  <a:gdLst>
                    <a:gd name="T0" fmla="*/ 5 w 137"/>
                    <a:gd name="T1" fmla="*/ 0 h 90"/>
                    <a:gd name="T2" fmla="*/ 136 w 137"/>
                    <a:gd name="T3" fmla="*/ 73 h 90"/>
                    <a:gd name="T4" fmla="*/ 131 w 137"/>
                    <a:gd name="T5" fmla="*/ 89 h 90"/>
                    <a:gd name="T6" fmla="*/ 0 w 137"/>
                    <a:gd name="T7" fmla="*/ 14 h 90"/>
                    <a:gd name="T8" fmla="*/ 5 w 137"/>
                    <a:gd name="T9" fmla="*/ 0 h 90"/>
                  </a:gdLst>
                  <a:ahLst/>
                  <a:cxnLst>
                    <a:cxn ang="0">
                      <a:pos x="T0" y="T1"/>
                    </a:cxn>
                    <a:cxn ang="0">
                      <a:pos x="T2" y="T3"/>
                    </a:cxn>
                    <a:cxn ang="0">
                      <a:pos x="T4" y="T5"/>
                    </a:cxn>
                    <a:cxn ang="0">
                      <a:pos x="T6" y="T7"/>
                    </a:cxn>
                    <a:cxn ang="0">
                      <a:pos x="T8" y="T9"/>
                    </a:cxn>
                  </a:cxnLst>
                  <a:rect l="0" t="0" r="r" b="b"/>
                  <a:pathLst>
                    <a:path w="137" h="90">
                      <a:moveTo>
                        <a:pt x="5" y="0"/>
                      </a:moveTo>
                      <a:lnTo>
                        <a:pt x="136" y="73"/>
                      </a:lnTo>
                      <a:lnTo>
                        <a:pt x="131" y="89"/>
                      </a:lnTo>
                      <a:lnTo>
                        <a:pt x="0" y="14"/>
                      </a:lnTo>
                      <a:lnTo>
                        <a:pt x="5" y="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48" name="Freeform 32"/>
                <p:cNvSpPr>
                  <a:spLocks/>
                </p:cNvSpPr>
                <p:nvPr/>
              </p:nvSpPr>
              <p:spPr bwMode="auto">
                <a:xfrm>
                  <a:off x="2500" y="1601"/>
                  <a:ext cx="147" cy="88"/>
                </a:xfrm>
                <a:custGeom>
                  <a:avLst/>
                  <a:gdLst>
                    <a:gd name="T0" fmla="*/ 0 w 147"/>
                    <a:gd name="T1" fmla="*/ 87 h 88"/>
                    <a:gd name="T2" fmla="*/ 4 w 147"/>
                    <a:gd name="T3" fmla="*/ 70 h 88"/>
                    <a:gd name="T4" fmla="*/ 146 w 147"/>
                    <a:gd name="T5" fmla="*/ 0 h 88"/>
                    <a:gd name="T6" fmla="*/ 140 w 147"/>
                    <a:gd name="T7" fmla="*/ 12 h 88"/>
                    <a:gd name="T8" fmla="*/ 0 w 147"/>
                    <a:gd name="T9" fmla="*/ 87 h 88"/>
                  </a:gdLst>
                  <a:ahLst/>
                  <a:cxnLst>
                    <a:cxn ang="0">
                      <a:pos x="T0" y="T1"/>
                    </a:cxn>
                    <a:cxn ang="0">
                      <a:pos x="T2" y="T3"/>
                    </a:cxn>
                    <a:cxn ang="0">
                      <a:pos x="T4" y="T5"/>
                    </a:cxn>
                    <a:cxn ang="0">
                      <a:pos x="T6" y="T7"/>
                    </a:cxn>
                    <a:cxn ang="0">
                      <a:pos x="T8" y="T9"/>
                    </a:cxn>
                  </a:cxnLst>
                  <a:rect l="0" t="0" r="r" b="b"/>
                  <a:pathLst>
                    <a:path w="147" h="88">
                      <a:moveTo>
                        <a:pt x="0" y="87"/>
                      </a:moveTo>
                      <a:lnTo>
                        <a:pt x="4" y="70"/>
                      </a:lnTo>
                      <a:lnTo>
                        <a:pt x="146" y="0"/>
                      </a:lnTo>
                      <a:lnTo>
                        <a:pt x="140" y="12"/>
                      </a:lnTo>
                      <a:lnTo>
                        <a:pt x="0" y="87"/>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49" name="Freeform 33"/>
                <p:cNvSpPr>
                  <a:spLocks/>
                </p:cNvSpPr>
                <p:nvPr/>
              </p:nvSpPr>
              <p:spPr bwMode="auto">
                <a:xfrm>
                  <a:off x="2426" y="1606"/>
                  <a:ext cx="110" cy="57"/>
                </a:xfrm>
                <a:custGeom>
                  <a:avLst/>
                  <a:gdLst>
                    <a:gd name="T0" fmla="*/ 0 w 110"/>
                    <a:gd name="T1" fmla="*/ 14 h 57"/>
                    <a:gd name="T2" fmla="*/ 37 w 110"/>
                    <a:gd name="T3" fmla="*/ 0 h 57"/>
                    <a:gd name="T4" fmla="*/ 109 w 110"/>
                    <a:gd name="T5" fmla="*/ 37 h 57"/>
                    <a:gd name="T6" fmla="*/ 72 w 110"/>
                    <a:gd name="T7" fmla="*/ 56 h 57"/>
                    <a:gd name="T8" fmla="*/ 0 w 110"/>
                    <a:gd name="T9" fmla="*/ 14 h 57"/>
                  </a:gdLst>
                  <a:ahLst/>
                  <a:cxnLst>
                    <a:cxn ang="0">
                      <a:pos x="T0" y="T1"/>
                    </a:cxn>
                    <a:cxn ang="0">
                      <a:pos x="T2" y="T3"/>
                    </a:cxn>
                    <a:cxn ang="0">
                      <a:pos x="T4" y="T5"/>
                    </a:cxn>
                    <a:cxn ang="0">
                      <a:pos x="T6" y="T7"/>
                    </a:cxn>
                    <a:cxn ang="0">
                      <a:pos x="T8" y="T9"/>
                    </a:cxn>
                  </a:cxnLst>
                  <a:rect l="0" t="0" r="r" b="b"/>
                  <a:pathLst>
                    <a:path w="110" h="57">
                      <a:moveTo>
                        <a:pt x="0" y="14"/>
                      </a:moveTo>
                      <a:lnTo>
                        <a:pt x="37" y="0"/>
                      </a:lnTo>
                      <a:lnTo>
                        <a:pt x="109" y="37"/>
                      </a:lnTo>
                      <a:lnTo>
                        <a:pt x="72" y="56"/>
                      </a:lnTo>
                      <a:lnTo>
                        <a:pt x="0" y="14"/>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50" name="Freeform 34"/>
                <p:cNvSpPr>
                  <a:spLocks/>
                </p:cNvSpPr>
                <p:nvPr/>
              </p:nvSpPr>
              <p:spPr bwMode="auto">
                <a:xfrm>
                  <a:off x="2471" y="1568"/>
                  <a:ext cx="162" cy="75"/>
                </a:xfrm>
                <a:custGeom>
                  <a:avLst/>
                  <a:gdLst>
                    <a:gd name="T0" fmla="*/ 0 w 162"/>
                    <a:gd name="T1" fmla="*/ 36 h 75"/>
                    <a:gd name="T2" fmla="*/ 70 w 162"/>
                    <a:gd name="T3" fmla="*/ 74 h 75"/>
                    <a:gd name="T4" fmla="*/ 161 w 162"/>
                    <a:gd name="T5" fmla="*/ 32 h 75"/>
                    <a:gd name="T6" fmla="*/ 95 w 162"/>
                    <a:gd name="T7" fmla="*/ 0 h 75"/>
                    <a:gd name="T8" fmla="*/ 0 w 162"/>
                    <a:gd name="T9" fmla="*/ 36 h 75"/>
                  </a:gdLst>
                  <a:ahLst/>
                  <a:cxnLst>
                    <a:cxn ang="0">
                      <a:pos x="T0" y="T1"/>
                    </a:cxn>
                    <a:cxn ang="0">
                      <a:pos x="T2" y="T3"/>
                    </a:cxn>
                    <a:cxn ang="0">
                      <a:pos x="T4" y="T5"/>
                    </a:cxn>
                    <a:cxn ang="0">
                      <a:pos x="T6" y="T7"/>
                    </a:cxn>
                    <a:cxn ang="0">
                      <a:pos x="T8" y="T9"/>
                    </a:cxn>
                  </a:cxnLst>
                  <a:rect l="0" t="0" r="r" b="b"/>
                  <a:pathLst>
                    <a:path w="162" h="75">
                      <a:moveTo>
                        <a:pt x="0" y="36"/>
                      </a:moveTo>
                      <a:lnTo>
                        <a:pt x="70" y="74"/>
                      </a:lnTo>
                      <a:lnTo>
                        <a:pt x="161" y="32"/>
                      </a:lnTo>
                      <a:lnTo>
                        <a:pt x="95" y="0"/>
                      </a:lnTo>
                      <a:lnTo>
                        <a:pt x="0" y="36"/>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51" name="Freeform 35"/>
                <p:cNvSpPr>
                  <a:spLocks/>
                </p:cNvSpPr>
                <p:nvPr/>
              </p:nvSpPr>
              <p:spPr bwMode="auto">
                <a:xfrm>
                  <a:off x="2387" y="1551"/>
                  <a:ext cx="177" cy="68"/>
                </a:xfrm>
                <a:custGeom>
                  <a:avLst/>
                  <a:gdLst>
                    <a:gd name="T0" fmla="*/ 36 w 177"/>
                    <a:gd name="T1" fmla="*/ 67 h 68"/>
                    <a:gd name="T2" fmla="*/ 0 w 177"/>
                    <a:gd name="T3" fmla="*/ 48 h 68"/>
                    <a:gd name="T4" fmla="*/ 148 w 177"/>
                    <a:gd name="T5" fmla="*/ 0 h 68"/>
                    <a:gd name="T6" fmla="*/ 176 w 177"/>
                    <a:gd name="T7" fmla="*/ 13 h 68"/>
                    <a:gd name="T8" fmla="*/ 36 w 177"/>
                    <a:gd name="T9" fmla="*/ 67 h 68"/>
                  </a:gdLst>
                  <a:ahLst/>
                  <a:cxnLst>
                    <a:cxn ang="0">
                      <a:pos x="T0" y="T1"/>
                    </a:cxn>
                    <a:cxn ang="0">
                      <a:pos x="T2" y="T3"/>
                    </a:cxn>
                    <a:cxn ang="0">
                      <a:pos x="T4" y="T5"/>
                    </a:cxn>
                    <a:cxn ang="0">
                      <a:pos x="T6" y="T7"/>
                    </a:cxn>
                    <a:cxn ang="0">
                      <a:pos x="T8" y="T9"/>
                    </a:cxn>
                  </a:cxnLst>
                  <a:rect l="0" t="0" r="r" b="b"/>
                  <a:pathLst>
                    <a:path w="177" h="68">
                      <a:moveTo>
                        <a:pt x="36" y="67"/>
                      </a:moveTo>
                      <a:lnTo>
                        <a:pt x="0" y="48"/>
                      </a:lnTo>
                      <a:lnTo>
                        <a:pt x="148" y="0"/>
                      </a:lnTo>
                      <a:lnTo>
                        <a:pt x="176" y="13"/>
                      </a:lnTo>
                      <a:lnTo>
                        <a:pt x="36" y="67"/>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52" name="Line 36"/>
                <p:cNvSpPr>
                  <a:spLocks noChangeShapeType="1"/>
                </p:cNvSpPr>
                <p:nvPr/>
              </p:nvSpPr>
              <p:spPr bwMode="auto">
                <a:xfrm flipV="1">
                  <a:off x="2390" y="1552"/>
                  <a:ext cx="151" cy="53"/>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3" name="Line 37"/>
                <p:cNvSpPr>
                  <a:spLocks noChangeShapeType="1"/>
                </p:cNvSpPr>
                <p:nvPr/>
              </p:nvSpPr>
              <p:spPr bwMode="auto">
                <a:xfrm flipV="1">
                  <a:off x="2405" y="1557"/>
                  <a:ext cx="146" cy="54"/>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4" name="Line 38"/>
                <p:cNvSpPr>
                  <a:spLocks noChangeShapeType="1"/>
                </p:cNvSpPr>
                <p:nvPr/>
              </p:nvSpPr>
              <p:spPr bwMode="auto">
                <a:xfrm flipV="1">
                  <a:off x="2414" y="1561"/>
                  <a:ext cx="142" cy="55"/>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5" name="Line 39"/>
                <p:cNvSpPr>
                  <a:spLocks noChangeShapeType="1"/>
                </p:cNvSpPr>
                <p:nvPr/>
              </p:nvSpPr>
              <p:spPr bwMode="auto">
                <a:xfrm flipV="1">
                  <a:off x="2435" y="1570"/>
                  <a:ext cx="141" cy="5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6" name="Line 40"/>
                <p:cNvSpPr>
                  <a:spLocks noChangeShapeType="1"/>
                </p:cNvSpPr>
                <p:nvPr/>
              </p:nvSpPr>
              <p:spPr bwMode="auto">
                <a:xfrm flipV="1">
                  <a:off x="2447" y="1577"/>
                  <a:ext cx="139" cy="5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7" name="Line 41"/>
                <p:cNvSpPr>
                  <a:spLocks noChangeShapeType="1"/>
                </p:cNvSpPr>
                <p:nvPr/>
              </p:nvSpPr>
              <p:spPr bwMode="auto">
                <a:xfrm flipV="1">
                  <a:off x="2457" y="1582"/>
                  <a:ext cx="140"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8" name="Line 42"/>
                <p:cNvSpPr>
                  <a:spLocks noChangeShapeType="1"/>
                </p:cNvSpPr>
                <p:nvPr/>
              </p:nvSpPr>
              <p:spPr bwMode="auto">
                <a:xfrm flipV="1">
                  <a:off x="2472" y="1588"/>
                  <a:ext cx="136"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9" name="Line 43"/>
                <p:cNvSpPr>
                  <a:spLocks noChangeShapeType="1"/>
                </p:cNvSpPr>
                <p:nvPr/>
              </p:nvSpPr>
              <p:spPr bwMode="auto">
                <a:xfrm flipV="1">
                  <a:off x="2485" y="1595"/>
                  <a:ext cx="133"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0" name="Line 44"/>
                <p:cNvSpPr>
                  <a:spLocks noChangeShapeType="1"/>
                </p:cNvSpPr>
                <p:nvPr/>
              </p:nvSpPr>
              <p:spPr bwMode="auto">
                <a:xfrm>
                  <a:off x="2439" y="1616"/>
                  <a:ext cx="73" cy="41"/>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1" name="Line 45"/>
                <p:cNvSpPr>
                  <a:spLocks noChangeShapeType="1"/>
                </p:cNvSpPr>
                <p:nvPr/>
              </p:nvSpPr>
              <p:spPr bwMode="auto">
                <a:xfrm>
                  <a:off x="2455" y="1610"/>
                  <a:ext cx="72" cy="3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2" name="Line 46"/>
                <p:cNvSpPr>
                  <a:spLocks noChangeShapeType="1"/>
                </p:cNvSpPr>
                <p:nvPr/>
              </p:nvSpPr>
              <p:spPr bwMode="auto">
                <a:xfrm>
                  <a:off x="2486" y="1599"/>
                  <a:ext cx="69" cy="3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3" name="Line 47"/>
                <p:cNvSpPr>
                  <a:spLocks noChangeShapeType="1"/>
                </p:cNvSpPr>
                <p:nvPr/>
              </p:nvSpPr>
              <p:spPr bwMode="auto">
                <a:xfrm>
                  <a:off x="2503" y="1591"/>
                  <a:ext cx="68" cy="3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4" name="Line 48"/>
                <p:cNvSpPr>
                  <a:spLocks noChangeShapeType="1"/>
                </p:cNvSpPr>
                <p:nvPr/>
              </p:nvSpPr>
              <p:spPr bwMode="auto">
                <a:xfrm>
                  <a:off x="2518" y="1586"/>
                  <a:ext cx="67" cy="3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5" name="Line 49"/>
                <p:cNvSpPr>
                  <a:spLocks noChangeShapeType="1"/>
                </p:cNvSpPr>
                <p:nvPr/>
              </p:nvSpPr>
              <p:spPr bwMode="auto">
                <a:xfrm>
                  <a:off x="2534" y="1580"/>
                  <a:ext cx="64" cy="35"/>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6" name="Line 50"/>
                <p:cNvSpPr>
                  <a:spLocks noChangeShapeType="1"/>
                </p:cNvSpPr>
                <p:nvPr/>
              </p:nvSpPr>
              <p:spPr bwMode="auto">
                <a:xfrm>
                  <a:off x="2549" y="1574"/>
                  <a:ext cx="66" cy="34"/>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7" name="Line 51"/>
                <p:cNvSpPr>
                  <a:spLocks noChangeShapeType="1"/>
                </p:cNvSpPr>
                <p:nvPr/>
              </p:nvSpPr>
              <p:spPr bwMode="auto">
                <a:xfrm>
                  <a:off x="2408" y="1592"/>
                  <a:ext cx="35" cy="1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8" name="Line 52"/>
                <p:cNvSpPr>
                  <a:spLocks noChangeShapeType="1"/>
                </p:cNvSpPr>
                <p:nvPr/>
              </p:nvSpPr>
              <p:spPr bwMode="auto">
                <a:xfrm>
                  <a:off x="2433" y="1586"/>
                  <a:ext cx="32" cy="1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9" name="Line 53"/>
                <p:cNvSpPr>
                  <a:spLocks noChangeShapeType="1"/>
                </p:cNvSpPr>
                <p:nvPr/>
              </p:nvSpPr>
              <p:spPr bwMode="auto">
                <a:xfrm>
                  <a:off x="2451" y="1579"/>
                  <a:ext cx="34" cy="1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0" name="Line 54"/>
                <p:cNvSpPr>
                  <a:spLocks noChangeShapeType="1"/>
                </p:cNvSpPr>
                <p:nvPr/>
              </p:nvSpPr>
              <p:spPr bwMode="auto">
                <a:xfrm>
                  <a:off x="2471" y="1570"/>
                  <a:ext cx="34" cy="1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1" name="Line 55"/>
                <p:cNvSpPr>
                  <a:spLocks noChangeShapeType="1"/>
                </p:cNvSpPr>
                <p:nvPr/>
              </p:nvSpPr>
              <p:spPr bwMode="auto">
                <a:xfrm>
                  <a:off x="2494" y="1563"/>
                  <a:ext cx="30" cy="1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2" name="Line 56"/>
                <p:cNvSpPr>
                  <a:spLocks noChangeShapeType="1"/>
                </p:cNvSpPr>
                <p:nvPr/>
              </p:nvSpPr>
              <p:spPr bwMode="auto">
                <a:xfrm>
                  <a:off x="2516" y="1558"/>
                  <a:ext cx="29" cy="16"/>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sp>
        <p:nvSpPr>
          <p:cNvPr id="1110073" name="Line 57"/>
          <p:cNvSpPr>
            <a:spLocks noChangeShapeType="1"/>
          </p:cNvSpPr>
          <p:nvPr/>
        </p:nvSpPr>
        <p:spPr bwMode="auto">
          <a:xfrm flipV="1">
            <a:off x="7391400" y="1981201"/>
            <a:ext cx="1676400" cy="239713"/>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4" name="Rectangle 58"/>
          <p:cNvSpPr>
            <a:spLocks noChangeArrowheads="1"/>
          </p:cNvSpPr>
          <p:nvPr/>
        </p:nvSpPr>
        <p:spPr bwMode="auto">
          <a:xfrm>
            <a:off x="9010650" y="2209801"/>
            <a:ext cx="1913409"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Electronic Files</a:t>
            </a:r>
          </a:p>
        </p:txBody>
      </p:sp>
      <p:sp>
        <p:nvSpPr>
          <p:cNvPr id="1110075" name="Line 59"/>
          <p:cNvSpPr>
            <a:spLocks noChangeShapeType="1"/>
          </p:cNvSpPr>
          <p:nvPr/>
        </p:nvSpPr>
        <p:spPr bwMode="auto">
          <a:xfrm flipH="1" flipV="1">
            <a:off x="7239000" y="2982913"/>
            <a:ext cx="228600" cy="9144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6" name="Rectangle 60"/>
          <p:cNvSpPr>
            <a:spLocks noChangeArrowheads="1"/>
          </p:cNvSpPr>
          <p:nvPr/>
        </p:nvSpPr>
        <p:spPr bwMode="auto">
          <a:xfrm>
            <a:off x="7070626" y="4694991"/>
            <a:ext cx="565348"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Tahoma" charset="0"/>
              </a:rPr>
              <a:t>IOT</a:t>
            </a:r>
            <a:endParaRPr lang="en-US" dirty="0">
              <a:latin typeface="Arial Rounded MT Bold" charset="0"/>
            </a:endParaRPr>
          </a:p>
        </p:txBody>
      </p:sp>
      <p:sp>
        <p:nvSpPr>
          <p:cNvPr id="1110077" name="Line 61"/>
          <p:cNvSpPr>
            <a:spLocks noChangeShapeType="1"/>
          </p:cNvSpPr>
          <p:nvPr/>
        </p:nvSpPr>
        <p:spPr bwMode="auto">
          <a:xfrm>
            <a:off x="7391400" y="2678114"/>
            <a:ext cx="1219200" cy="750887"/>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8" name="Rectangle 62"/>
          <p:cNvSpPr>
            <a:spLocks noChangeArrowheads="1"/>
          </p:cNvSpPr>
          <p:nvPr/>
        </p:nvSpPr>
        <p:spPr bwMode="auto">
          <a:xfrm>
            <a:off x="4485390" y="4090195"/>
            <a:ext cx="1240724"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Tahoma" charset="0"/>
              </a:rPr>
              <a:t>Databases</a:t>
            </a:r>
            <a:endParaRPr lang="en-US" dirty="0">
              <a:latin typeface="Arial Rounded MT Bold" charset="0"/>
            </a:endParaRPr>
          </a:p>
        </p:txBody>
      </p:sp>
      <p:grpSp>
        <p:nvGrpSpPr>
          <p:cNvPr id="1110180" name="Group 164"/>
          <p:cNvGrpSpPr>
            <a:grpSpLocks/>
          </p:cNvGrpSpPr>
          <p:nvPr/>
        </p:nvGrpSpPr>
        <p:grpSpPr bwMode="auto">
          <a:xfrm>
            <a:off x="5724525" y="3651250"/>
            <a:ext cx="623888" cy="795338"/>
            <a:chOff x="2646" y="2149"/>
            <a:chExt cx="393" cy="501"/>
          </a:xfrm>
        </p:grpSpPr>
        <p:grpSp>
          <p:nvGrpSpPr>
            <p:cNvPr id="1110181" name="Group 165"/>
            <p:cNvGrpSpPr>
              <a:grpSpLocks/>
            </p:cNvGrpSpPr>
            <p:nvPr/>
          </p:nvGrpSpPr>
          <p:grpSpPr bwMode="auto">
            <a:xfrm>
              <a:off x="2646" y="2149"/>
              <a:ext cx="193" cy="501"/>
              <a:chOff x="2646" y="2149"/>
              <a:chExt cx="193" cy="501"/>
            </a:xfrm>
          </p:grpSpPr>
          <p:sp>
            <p:nvSpPr>
              <p:cNvPr id="1110182" name="Freeform 166"/>
              <p:cNvSpPr>
                <a:spLocks/>
              </p:cNvSpPr>
              <p:nvPr/>
            </p:nvSpPr>
            <p:spPr bwMode="auto">
              <a:xfrm>
                <a:off x="2646" y="2149"/>
                <a:ext cx="193" cy="476"/>
              </a:xfrm>
              <a:custGeom>
                <a:avLst/>
                <a:gdLst>
                  <a:gd name="T0" fmla="*/ 192 w 193"/>
                  <a:gd name="T1" fmla="*/ 0 h 476"/>
                  <a:gd name="T2" fmla="*/ 180 w 193"/>
                  <a:gd name="T3" fmla="*/ 475 h 476"/>
                  <a:gd name="T4" fmla="*/ 32 w 193"/>
                  <a:gd name="T5" fmla="*/ 456 h 476"/>
                  <a:gd name="T6" fmla="*/ 0 w 193"/>
                  <a:gd name="T7" fmla="*/ 40 h 476"/>
                  <a:gd name="T8" fmla="*/ 192 w 193"/>
                  <a:gd name="T9" fmla="*/ 0 h 476"/>
                </a:gdLst>
                <a:ahLst/>
                <a:cxnLst>
                  <a:cxn ang="0">
                    <a:pos x="T0" y="T1"/>
                  </a:cxn>
                  <a:cxn ang="0">
                    <a:pos x="T2" y="T3"/>
                  </a:cxn>
                  <a:cxn ang="0">
                    <a:pos x="T4" y="T5"/>
                  </a:cxn>
                  <a:cxn ang="0">
                    <a:pos x="T6" y="T7"/>
                  </a:cxn>
                  <a:cxn ang="0">
                    <a:pos x="T8" y="T9"/>
                  </a:cxn>
                </a:cxnLst>
                <a:rect l="0" t="0" r="r" b="b"/>
                <a:pathLst>
                  <a:path w="193" h="476">
                    <a:moveTo>
                      <a:pt x="192" y="0"/>
                    </a:moveTo>
                    <a:lnTo>
                      <a:pt x="180" y="475"/>
                    </a:lnTo>
                    <a:lnTo>
                      <a:pt x="32" y="456"/>
                    </a:lnTo>
                    <a:lnTo>
                      <a:pt x="0" y="40"/>
                    </a:lnTo>
                    <a:lnTo>
                      <a:pt x="192" y="0"/>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83" name="Freeform 167"/>
              <p:cNvSpPr>
                <a:spLocks/>
              </p:cNvSpPr>
              <p:nvPr/>
            </p:nvSpPr>
            <p:spPr bwMode="auto">
              <a:xfrm>
                <a:off x="2679" y="2606"/>
                <a:ext cx="148" cy="44"/>
              </a:xfrm>
              <a:custGeom>
                <a:avLst/>
                <a:gdLst>
                  <a:gd name="T0" fmla="*/ 146 w 148"/>
                  <a:gd name="T1" fmla="*/ 17 h 44"/>
                  <a:gd name="T2" fmla="*/ 147 w 148"/>
                  <a:gd name="T3" fmla="*/ 43 h 44"/>
                  <a:gd name="T4" fmla="*/ 2 w 148"/>
                  <a:gd name="T5" fmla="*/ 18 h 44"/>
                  <a:gd name="T6" fmla="*/ 0 w 148"/>
                  <a:gd name="T7" fmla="*/ 0 h 44"/>
                  <a:gd name="T8" fmla="*/ 146 w 148"/>
                  <a:gd name="T9" fmla="*/ 17 h 44"/>
                </a:gdLst>
                <a:ahLst/>
                <a:cxnLst>
                  <a:cxn ang="0">
                    <a:pos x="T0" y="T1"/>
                  </a:cxn>
                  <a:cxn ang="0">
                    <a:pos x="T2" y="T3"/>
                  </a:cxn>
                  <a:cxn ang="0">
                    <a:pos x="T4" y="T5"/>
                  </a:cxn>
                  <a:cxn ang="0">
                    <a:pos x="T6" y="T7"/>
                  </a:cxn>
                  <a:cxn ang="0">
                    <a:pos x="T8" y="T9"/>
                  </a:cxn>
                </a:cxnLst>
                <a:rect l="0" t="0" r="r" b="b"/>
                <a:pathLst>
                  <a:path w="148" h="44">
                    <a:moveTo>
                      <a:pt x="146" y="17"/>
                    </a:moveTo>
                    <a:lnTo>
                      <a:pt x="147" y="43"/>
                    </a:lnTo>
                    <a:lnTo>
                      <a:pt x="2" y="18"/>
                    </a:lnTo>
                    <a:lnTo>
                      <a:pt x="0" y="0"/>
                    </a:lnTo>
                    <a:lnTo>
                      <a:pt x="146" y="17"/>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0184" name="Group 168"/>
              <p:cNvGrpSpPr>
                <a:grpSpLocks/>
              </p:cNvGrpSpPr>
              <p:nvPr/>
            </p:nvGrpSpPr>
            <p:grpSpPr bwMode="auto">
              <a:xfrm>
                <a:off x="2662" y="2175"/>
                <a:ext cx="159" cy="139"/>
                <a:chOff x="2662" y="2175"/>
                <a:chExt cx="159" cy="139"/>
              </a:xfrm>
            </p:grpSpPr>
            <p:sp>
              <p:nvSpPr>
                <p:cNvPr id="1110185" name="Freeform 169"/>
                <p:cNvSpPr>
                  <a:spLocks/>
                </p:cNvSpPr>
                <p:nvPr/>
              </p:nvSpPr>
              <p:spPr bwMode="auto">
                <a:xfrm>
                  <a:off x="2662" y="2175"/>
                  <a:ext cx="159" cy="139"/>
                </a:xfrm>
                <a:custGeom>
                  <a:avLst/>
                  <a:gdLst>
                    <a:gd name="T0" fmla="*/ 158 w 159"/>
                    <a:gd name="T1" fmla="*/ 0 h 139"/>
                    <a:gd name="T2" fmla="*/ 156 w 159"/>
                    <a:gd name="T3" fmla="*/ 130 h 139"/>
                    <a:gd name="T4" fmla="*/ 8 w 159"/>
                    <a:gd name="T5" fmla="*/ 138 h 139"/>
                    <a:gd name="T6" fmla="*/ 0 w 159"/>
                    <a:gd name="T7" fmla="*/ 32 h 139"/>
                    <a:gd name="T8" fmla="*/ 158 w 159"/>
                    <a:gd name="T9" fmla="*/ 0 h 139"/>
                  </a:gdLst>
                  <a:ahLst/>
                  <a:cxnLst>
                    <a:cxn ang="0">
                      <a:pos x="T0" y="T1"/>
                    </a:cxn>
                    <a:cxn ang="0">
                      <a:pos x="T2" y="T3"/>
                    </a:cxn>
                    <a:cxn ang="0">
                      <a:pos x="T4" y="T5"/>
                    </a:cxn>
                    <a:cxn ang="0">
                      <a:pos x="T6" y="T7"/>
                    </a:cxn>
                    <a:cxn ang="0">
                      <a:pos x="T8" y="T9"/>
                    </a:cxn>
                  </a:cxnLst>
                  <a:rect l="0" t="0" r="r" b="b"/>
                  <a:pathLst>
                    <a:path w="159" h="139">
                      <a:moveTo>
                        <a:pt x="158" y="0"/>
                      </a:moveTo>
                      <a:lnTo>
                        <a:pt x="156" y="130"/>
                      </a:lnTo>
                      <a:lnTo>
                        <a:pt x="8" y="138"/>
                      </a:lnTo>
                      <a:lnTo>
                        <a:pt x="0" y="32"/>
                      </a:lnTo>
                      <a:lnTo>
                        <a:pt x="158"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86" name="Freeform 170"/>
                <p:cNvSpPr>
                  <a:spLocks/>
                </p:cNvSpPr>
                <p:nvPr/>
              </p:nvSpPr>
              <p:spPr bwMode="auto">
                <a:xfrm>
                  <a:off x="2677" y="2292"/>
                  <a:ext cx="48" cy="17"/>
                </a:xfrm>
                <a:custGeom>
                  <a:avLst/>
                  <a:gdLst>
                    <a:gd name="T0" fmla="*/ 47 w 48"/>
                    <a:gd name="T1" fmla="*/ 0 h 17"/>
                    <a:gd name="T2" fmla="*/ 0 w 48"/>
                    <a:gd name="T3" fmla="*/ 6 h 17"/>
                    <a:gd name="T4" fmla="*/ 0 w 48"/>
                    <a:gd name="T5" fmla="*/ 16 h 17"/>
                    <a:gd name="T6" fmla="*/ 47 w 48"/>
                    <a:gd name="T7" fmla="*/ 11 h 17"/>
                    <a:gd name="T8" fmla="*/ 47 w 48"/>
                    <a:gd name="T9" fmla="*/ 0 h 17"/>
                  </a:gdLst>
                  <a:ahLst/>
                  <a:cxnLst>
                    <a:cxn ang="0">
                      <a:pos x="T0" y="T1"/>
                    </a:cxn>
                    <a:cxn ang="0">
                      <a:pos x="T2" y="T3"/>
                    </a:cxn>
                    <a:cxn ang="0">
                      <a:pos x="T4" y="T5"/>
                    </a:cxn>
                    <a:cxn ang="0">
                      <a:pos x="T6" y="T7"/>
                    </a:cxn>
                    <a:cxn ang="0">
                      <a:pos x="T8" y="T9"/>
                    </a:cxn>
                  </a:cxnLst>
                  <a:rect l="0" t="0" r="r" b="b"/>
                  <a:pathLst>
                    <a:path w="48" h="17">
                      <a:moveTo>
                        <a:pt x="47" y="0"/>
                      </a:moveTo>
                      <a:lnTo>
                        <a:pt x="0" y="6"/>
                      </a:lnTo>
                      <a:lnTo>
                        <a:pt x="0" y="16"/>
                      </a:lnTo>
                      <a:lnTo>
                        <a:pt x="47" y="11"/>
                      </a:lnTo>
                      <a:lnTo>
                        <a:pt x="47" y="0"/>
                      </a:lnTo>
                    </a:path>
                  </a:pathLst>
                </a:custGeom>
                <a:solidFill>
                  <a:srgbClr val="0000F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110187" name="Freeform 171"/>
              <p:cNvSpPr>
                <a:spLocks/>
              </p:cNvSpPr>
              <p:nvPr/>
            </p:nvSpPr>
            <p:spPr bwMode="auto">
              <a:xfrm>
                <a:off x="2672" y="2333"/>
                <a:ext cx="144" cy="261"/>
              </a:xfrm>
              <a:custGeom>
                <a:avLst/>
                <a:gdLst>
                  <a:gd name="T0" fmla="*/ 143 w 144"/>
                  <a:gd name="T1" fmla="*/ 0 h 261"/>
                  <a:gd name="T2" fmla="*/ 140 w 144"/>
                  <a:gd name="T3" fmla="*/ 260 h 261"/>
                  <a:gd name="T4" fmla="*/ 17 w 144"/>
                  <a:gd name="T5" fmla="*/ 247 h 261"/>
                  <a:gd name="T6" fmla="*/ 0 w 144"/>
                  <a:gd name="T7" fmla="*/ 4 h 261"/>
                  <a:gd name="T8" fmla="*/ 143 w 144"/>
                  <a:gd name="T9" fmla="*/ 0 h 261"/>
                </a:gdLst>
                <a:ahLst/>
                <a:cxnLst>
                  <a:cxn ang="0">
                    <a:pos x="T0" y="T1"/>
                  </a:cxn>
                  <a:cxn ang="0">
                    <a:pos x="T2" y="T3"/>
                  </a:cxn>
                  <a:cxn ang="0">
                    <a:pos x="T4" y="T5"/>
                  </a:cxn>
                  <a:cxn ang="0">
                    <a:pos x="T6" y="T7"/>
                  </a:cxn>
                  <a:cxn ang="0">
                    <a:pos x="T8" y="T9"/>
                  </a:cxn>
                </a:cxnLst>
                <a:rect l="0" t="0" r="r" b="b"/>
                <a:pathLst>
                  <a:path w="144" h="261">
                    <a:moveTo>
                      <a:pt x="143" y="0"/>
                    </a:moveTo>
                    <a:lnTo>
                      <a:pt x="140" y="260"/>
                    </a:lnTo>
                    <a:lnTo>
                      <a:pt x="17" y="247"/>
                    </a:lnTo>
                    <a:lnTo>
                      <a:pt x="0" y="4"/>
                    </a:lnTo>
                    <a:lnTo>
                      <a:pt x="143" y="0"/>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88" name="Freeform 172"/>
              <p:cNvSpPr>
                <a:spLocks/>
              </p:cNvSpPr>
              <p:nvPr/>
            </p:nvSpPr>
            <p:spPr bwMode="auto">
              <a:xfrm>
                <a:off x="2694" y="2549"/>
                <a:ext cx="110" cy="35"/>
              </a:xfrm>
              <a:custGeom>
                <a:avLst/>
                <a:gdLst>
                  <a:gd name="T0" fmla="*/ 109 w 110"/>
                  <a:gd name="T1" fmla="*/ 7 h 35"/>
                  <a:gd name="T2" fmla="*/ 0 w 110"/>
                  <a:gd name="T3" fmla="*/ 0 h 35"/>
                  <a:gd name="T4" fmla="*/ 1 w 110"/>
                  <a:gd name="T5" fmla="*/ 25 h 35"/>
                  <a:gd name="T6" fmla="*/ 109 w 110"/>
                  <a:gd name="T7" fmla="*/ 34 h 35"/>
                  <a:gd name="T8" fmla="*/ 109 w 110"/>
                  <a:gd name="T9" fmla="*/ 7 h 35"/>
                </a:gdLst>
                <a:ahLst/>
                <a:cxnLst>
                  <a:cxn ang="0">
                    <a:pos x="T0" y="T1"/>
                  </a:cxn>
                  <a:cxn ang="0">
                    <a:pos x="T2" y="T3"/>
                  </a:cxn>
                  <a:cxn ang="0">
                    <a:pos x="T4" y="T5"/>
                  </a:cxn>
                  <a:cxn ang="0">
                    <a:pos x="T6" y="T7"/>
                  </a:cxn>
                  <a:cxn ang="0">
                    <a:pos x="T8" y="T9"/>
                  </a:cxn>
                </a:cxnLst>
                <a:rect l="0" t="0" r="r" b="b"/>
                <a:pathLst>
                  <a:path w="110" h="35">
                    <a:moveTo>
                      <a:pt x="109" y="7"/>
                    </a:moveTo>
                    <a:lnTo>
                      <a:pt x="0" y="0"/>
                    </a:lnTo>
                    <a:lnTo>
                      <a:pt x="1" y="25"/>
                    </a:lnTo>
                    <a:lnTo>
                      <a:pt x="109" y="34"/>
                    </a:lnTo>
                    <a:lnTo>
                      <a:pt x="109" y="7"/>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0189" name="Group 173"/>
              <p:cNvGrpSpPr>
                <a:grpSpLocks/>
              </p:cNvGrpSpPr>
              <p:nvPr/>
            </p:nvGrpSpPr>
            <p:grpSpPr bwMode="auto">
              <a:xfrm>
                <a:off x="2782" y="2420"/>
                <a:ext cx="21" cy="122"/>
                <a:chOff x="2782" y="2420"/>
                <a:chExt cx="21" cy="122"/>
              </a:xfrm>
            </p:grpSpPr>
            <p:grpSp>
              <p:nvGrpSpPr>
                <p:cNvPr id="1110190" name="Group 174"/>
                <p:cNvGrpSpPr>
                  <a:grpSpLocks/>
                </p:cNvGrpSpPr>
                <p:nvPr/>
              </p:nvGrpSpPr>
              <p:grpSpPr bwMode="auto">
                <a:xfrm>
                  <a:off x="2785" y="2420"/>
                  <a:ext cx="18" cy="122"/>
                  <a:chOff x="2785" y="2420"/>
                  <a:chExt cx="18" cy="122"/>
                </a:xfrm>
              </p:grpSpPr>
              <p:sp>
                <p:nvSpPr>
                  <p:cNvPr id="1110191" name="Freeform 175"/>
                  <p:cNvSpPr>
                    <a:spLocks/>
                  </p:cNvSpPr>
                  <p:nvPr/>
                </p:nvSpPr>
                <p:spPr bwMode="auto">
                  <a:xfrm>
                    <a:off x="2786" y="2420"/>
                    <a:ext cx="17" cy="22"/>
                  </a:xfrm>
                  <a:custGeom>
                    <a:avLst/>
                    <a:gdLst>
                      <a:gd name="T0" fmla="*/ 16 w 17"/>
                      <a:gd name="T1" fmla="*/ 0 h 22"/>
                      <a:gd name="T2" fmla="*/ 16 w 17"/>
                      <a:gd name="T3" fmla="*/ 21 h 22"/>
                      <a:gd name="T4" fmla="*/ 0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0" y="20"/>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2" name="Freeform 176"/>
                  <p:cNvSpPr>
                    <a:spLocks/>
                  </p:cNvSpPr>
                  <p:nvPr/>
                </p:nvSpPr>
                <p:spPr bwMode="auto">
                  <a:xfrm>
                    <a:off x="2785" y="2446"/>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3" name="Freeform 177"/>
                  <p:cNvSpPr>
                    <a:spLocks/>
                  </p:cNvSpPr>
                  <p:nvPr/>
                </p:nvSpPr>
                <p:spPr bwMode="auto">
                  <a:xfrm>
                    <a:off x="2785" y="2470"/>
                    <a:ext cx="17" cy="23"/>
                  </a:xfrm>
                  <a:custGeom>
                    <a:avLst/>
                    <a:gdLst>
                      <a:gd name="T0" fmla="*/ 16 w 17"/>
                      <a:gd name="T1" fmla="*/ 1 h 23"/>
                      <a:gd name="T2" fmla="*/ 16 w 17"/>
                      <a:gd name="T3" fmla="*/ 22 h 23"/>
                      <a:gd name="T4" fmla="*/ 0 w 17"/>
                      <a:gd name="T5" fmla="*/ 20 h 23"/>
                      <a:gd name="T6" fmla="*/ 2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4" name="Freeform 178"/>
                  <p:cNvSpPr>
                    <a:spLocks/>
                  </p:cNvSpPr>
                  <p:nvPr/>
                </p:nvSpPr>
                <p:spPr bwMode="auto">
                  <a:xfrm>
                    <a:off x="2785" y="2496"/>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5" name="Freeform 179"/>
                  <p:cNvSpPr>
                    <a:spLocks/>
                  </p:cNvSpPr>
                  <p:nvPr/>
                </p:nvSpPr>
                <p:spPr bwMode="auto">
                  <a:xfrm>
                    <a:off x="2785" y="2520"/>
                    <a:ext cx="17" cy="22"/>
                  </a:xfrm>
                  <a:custGeom>
                    <a:avLst/>
                    <a:gdLst>
                      <a:gd name="T0" fmla="*/ 16 w 17"/>
                      <a:gd name="T1" fmla="*/ 1 h 22"/>
                      <a:gd name="T2" fmla="*/ 16 w 17"/>
                      <a:gd name="T3" fmla="*/ 21 h 22"/>
                      <a:gd name="T4" fmla="*/ 0 w 17"/>
                      <a:gd name="T5" fmla="*/ 20 h 22"/>
                      <a:gd name="T6" fmla="*/ 2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196" name="Group 180"/>
                <p:cNvGrpSpPr>
                  <a:grpSpLocks/>
                </p:cNvGrpSpPr>
                <p:nvPr/>
              </p:nvGrpSpPr>
              <p:grpSpPr bwMode="auto">
                <a:xfrm>
                  <a:off x="2782" y="2420"/>
                  <a:ext cx="19" cy="122"/>
                  <a:chOff x="2782" y="2420"/>
                  <a:chExt cx="19" cy="122"/>
                </a:xfrm>
              </p:grpSpPr>
              <p:sp>
                <p:nvSpPr>
                  <p:cNvPr id="1110197" name="Freeform 181"/>
                  <p:cNvSpPr>
                    <a:spLocks/>
                  </p:cNvSpPr>
                  <p:nvPr/>
                </p:nvSpPr>
                <p:spPr bwMode="auto">
                  <a:xfrm>
                    <a:off x="2784" y="2420"/>
                    <a:ext cx="17" cy="22"/>
                  </a:xfrm>
                  <a:custGeom>
                    <a:avLst/>
                    <a:gdLst>
                      <a:gd name="T0" fmla="*/ 16 w 17"/>
                      <a:gd name="T1" fmla="*/ 0 h 22"/>
                      <a:gd name="T2" fmla="*/ 16 w 17"/>
                      <a:gd name="T3" fmla="*/ 21 h 22"/>
                      <a:gd name="T4" fmla="*/ 1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1" y="20"/>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8" name="Freeform 182"/>
                  <p:cNvSpPr>
                    <a:spLocks/>
                  </p:cNvSpPr>
                  <p:nvPr/>
                </p:nvSpPr>
                <p:spPr bwMode="auto">
                  <a:xfrm>
                    <a:off x="2782" y="2446"/>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9" name="Freeform 183"/>
                  <p:cNvSpPr>
                    <a:spLocks/>
                  </p:cNvSpPr>
                  <p:nvPr/>
                </p:nvSpPr>
                <p:spPr bwMode="auto">
                  <a:xfrm>
                    <a:off x="2782" y="2470"/>
                    <a:ext cx="17" cy="23"/>
                  </a:xfrm>
                  <a:custGeom>
                    <a:avLst/>
                    <a:gdLst>
                      <a:gd name="T0" fmla="*/ 16 w 17"/>
                      <a:gd name="T1" fmla="*/ 1 h 23"/>
                      <a:gd name="T2" fmla="*/ 16 w 17"/>
                      <a:gd name="T3" fmla="*/ 22 h 23"/>
                      <a:gd name="T4" fmla="*/ 0 w 17"/>
                      <a:gd name="T5" fmla="*/ 20 h 23"/>
                      <a:gd name="T6" fmla="*/ 0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200" name="Freeform 184"/>
                  <p:cNvSpPr>
                    <a:spLocks/>
                  </p:cNvSpPr>
                  <p:nvPr/>
                </p:nvSpPr>
                <p:spPr bwMode="auto">
                  <a:xfrm>
                    <a:off x="2782" y="2496"/>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201" name="Freeform 185"/>
                  <p:cNvSpPr>
                    <a:spLocks/>
                  </p:cNvSpPr>
                  <p:nvPr/>
                </p:nvSpPr>
                <p:spPr bwMode="auto">
                  <a:xfrm>
                    <a:off x="2782" y="2520"/>
                    <a:ext cx="17" cy="22"/>
                  </a:xfrm>
                  <a:custGeom>
                    <a:avLst/>
                    <a:gdLst>
                      <a:gd name="T0" fmla="*/ 16 w 17"/>
                      <a:gd name="T1" fmla="*/ 1 h 22"/>
                      <a:gd name="T2" fmla="*/ 16 w 17"/>
                      <a:gd name="T3" fmla="*/ 21 h 22"/>
                      <a:gd name="T4" fmla="*/ 0 w 17"/>
                      <a:gd name="T5" fmla="*/ 20 h 22"/>
                      <a:gd name="T6" fmla="*/ 0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grpSp>
          <p:nvGrpSpPr>
            <p:cNvPr id="1110202" name="Group 186"/>
            <p:cNvGrpSpPr>
              <a:grpSpLocks/>
            </p:cNvGrpSpPr>
            <p:nvPr/>
          </p:nvGrpSpPr>
          <p:grpSpPr bwMode="auto">
            <a:xfrm>
              <a:off x="2826" y="2149"/>
              <a:ext cx="213" cy="501"/>
              <a:chOff x="2826" y="2149"/>
              <a:chExt cx="213" cy="501"/>
            </a:xfrm>
          </p:grpSpPr>
          <p:grpSp>
            <p:nvGrpSpPr>
              <p:cNvPr id="1110203" name="Group 187"/>
              <p:cNvGrpSpPr>
                <a:grpSpLocks/>
              </p:cNvGrpSpPr>
              <p:nvPr/>
            </p:nvGrpSpPr>
            <p:grpSpPr bwMode="auto">
              <a:xfrm>
                <a:off x="2826" y="2149"/>
                <a:ext cx="213" cy="501"/>
                <a:chOff x="2826" y="2149"/>
                <a:chExt cx="213" cy="501"/>
              </a:xfrm>
            </p:grpSpPr>
            <p:sp>
              <p:nvSpPr>
                <p:cNvPr id="1110204" name="Freeform 188"/>
                <p:cNvSpPr>
                  <a:spLocks/>
                </p:cNvSpPr>
                <p:nvPr/>
              </p:nvSpPr>
              <p:spPr bwMode="auto">
                <a:xfrm>
                  <a:off x="2826" y="2149"/>
                  <a:ext cx="213" cy="476"/>
                </a:xfrm>
                <a:custGeom>
                  <a:avLst/>
                  <a:gdLst>
                    <a:gd name="T0" fmla="*/ 212 w 213"/>
                    <a:gd name="T1" fmla="*/ 6 h 476"/>
                    <a:gd name="T2" fmla="*/ 151 w 213"/>
                    <a:gd name="T3" fmla="*/ 469 h 476"/>
                    <a:gd name="T4" fmla="*/ 0 w 213"/>
                    <a:gd name="T5" fmla="*/ 475 h 476"/>
                    <a:gd name="T6" fmla="*/ 11 w 213"/>
                    <a:gd name="T7" fmla="*/ 0 h 476"/>
                    <a:gd name="T8" fmla="*/ 212 w 213"/>
                    <a:gd name="T9" fmla="*/ 6 h 476"/>
                  </a:gdLst>
                  <a:ahLst/>
                  <a:cxnLst>
                    <a:cxn ang="0">
                      <a:pos x="T0" y="T1"/>
                    </a:cxn>
                    <a:cxn ang="0">
                      <a:pos x="T2" y="T3"/>
                    </a:cxn>
                    <a:cxn ang="0">
                      <a:pos x="T4" y="T5"/>
                    </a:cxn>
                    <a:cxn ang="0">
                      <a:pos x="T6" y="T7"/>
                    </a:cxn>
                    <a:cxn ang="0">
                      <a:pos x="T8" y="T9"/>
                    </a:cxn>
                  </a:cxnLst>
                  <a:rect l="0" t="0" r="r" b="b"/>
                  <a:pathLst>
                    <a:path w="213" h="476">
                      <a:moveTo>
                        <a:pt x="212" y="6"/>
                      </a:moveTo>
                      <a:lnTo>
                        <a:pt x="151" y="469"/>
                      </a:lnTo>
                      <a:lnTo>
                        <a:pt x="0" y="475"/>
                      </a:lnTo>
                      <a:lnTo>
                        <a:pt x="11" y="0"/>
                      </a:lnTo>
                      <a:lnTo>
                        <a:pt x="212" y="6"/>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205" name="Freeform 189"/>
                <p:cNvSpPr>
                  <a:spLocks/>
                </p:cNvSpPr>
                <p:nvPr/>
              </p:nvSpPr>
              <p:spPr bwMode="auto">
                <a:xfrm>
                  <a:off x="2826" y="2617"/>
                  <a:ext cx="152" cy="33"/>
                </a:xfrm>
                <a:custGeom>
                  <a:avLst/>
                  <a:gdLst>
                    <a:gd name="T0" fmla="*/ 151 w 152"/>
                    <a:gd name="T1" fmla="*/ 0 h 33"/>
                    <a:gd name="T2" fmla="*/ 0 w 152"/>
                    <a:gd name="T3" fmla="*/ 6 h 33"/>
                    <a:gd name="T4" fmla="*/ 0 w 152"/>
                    <a:gd name="T5" fmla="*/ 32 h 33"/>
                    <a:gd name="T6" fmla="*/ 148 w 152"/>
                    <a:gd name="T7" fmla="*/ 25 h 33"/>
                    <a:gd name="T8" fmla="*/ 151 w 152"/>
                    <a:gd name="T9" fmla="*/ 0 h 33"/>
                  </a:gdLst>
                  <a:ahLst/>
                  <a:cxnLst>
                    <a:cxn ang="0">
                      <a:pos x="T0" y="T1"/>
                    </a:cxn>
                    <a:cxn ang="0">
                      <a:pos x="T2" y="T3"/>
                    </a:cxn>
                    <a:cxn ang="0">
                      <a:pos x="T4" y="T5"/>
                    </a:cxn>
                    <a:cxn ang="0">
                      <a:pos x="T6" y="T7"/>
                    </a:cxn>
                    <a:cxn ang="0">
                      <a:pos x="T8" y="T9"/>
                    </a:cxn>
                  </a:cxnLst>
                  <a:rect l="0" t="0" r="r" b="b"/>
                  <a:pathLst>
                    <a:path w="152" h="33">
                      <a:moveTo>
                        <a:pt x="151" y="0"/>
                      </a:moveTo>
                      <a:lnTo>
                        <a:pt x="0" y="6"/>
                      </a:lnTo>
                      <a:lnTo>
                        <a:pt x="0" y="32"/>
                      </a:lnTo>
                      <a:lnTo>
                        <a:pt x="148" y="25"/>
                      </a:lnTo>
                      <a:lnTo>
                        <a:pt x="151" y="0"/>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206" name="Group 190"/>
              <p:cNvGrpSpPr>
                <a:grpSpLocks/>
              </p:cNvGrpSpPr>
              <p:nvPr/>
            </p:nvGrpSpPr>
            <p:grpSpPr bwMode="auto">
              <a:xfrm>
                <a:off x="2847" y="2158"/>
                <a:ext cx="187" cy="22"/>
                <a:chOff x="2847" y="2158"/>
                <a:chExt cx="187" cy="22"/>
              </a:xfrm>
            </p:grpSpPr>
            <p:sp>
              <p:nvSpPr>
                <p:cNvPr id="1110207" name="Oval 191"/>
                <p:cNvSpPr>
                  <a:spLocks noChangeArrowheads="1"/>
                </p:cNvSpPr>
                <p:nvPr/>
              </p:nvSpPr>
              <p:spPr bwMode="auto">
                <a:xfrm>
                  <a:off x="3018" y="2164"/>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208" name="Oval 192"/>
                <p:cNvSpPr>
                  <a:spLocks noChangeArrowheads="1"/>
                </p:cNvSpPr>
                <p:nvPr/>
              </p:nvSpPr>
              <p:spPr bwMode="auto">
                <a:xfrm>
                  <a:off x="2847" y="2158"/>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10209" name="Group 193"/>
              <p:cNvGrpSpPr>
                <a:grpSpLocks/>
              </p:cNvGrpSpPr>
              <p:nvPr/>
            </p:nvGrpSpPr>
            <p:grpSpPr bwMode="auto">
              <a:xfrm>
                <a:off x="2833" y="2605"/>
                <a:ext cx="143" cy="21"/>
                <a:chOff x="2833" y="2605"/>
                <a:chExt cx="143" cy="21"/>
              </a:xfrm>
            </p:grpSpPr>
            <p:sp>
              <p:nvSpPr>
                <p:cNvPr id="1110210" name="Oval 194"/>
                <p:cNvSpPr>
                  <a:spLocks noChangeArrowheads="1"/>
                </p:cNvSpPr>
                <p:nvPr/>
              </p:nvSpPr>
              <p:spPr bwMode="auto">
                <a:xfrm>
                  <a:off x="2960" y="2605"/>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211" name="Oval 195"/>
                <p:cNvSpPr>
                  <a:spLocks noChangeArrowheads="1"/>
                </p:cNvSpPr>
                <p:nvPr/>
              </p:nvSpPr>
              <p:spPr bwMode="auto">
                <a:xfrm>
                  <a:off x="2833" y="2610"/>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sp>
        <p:nvSpPr>
          <p:cNvPr id="1110249" name="Rectangle 233"/>
          <p:cNvSpPr>
            <a:spLocks noChangeArrowheads="1"/>
          </p:cNvSpPr>
          <p:nvPr/>
        </p:nvSpPr>
        <p:spPr bwMode="auto">
          <a:xfrm>
            <a:off x="9677400" y="3886200"/>
            <a:ext cx="844550" cy="1009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3662" tIns="47625" rIns="93662" bIns="47625">
            <a:spAutoFit/>
          </a:bodyPr>
          <a:lstStyle/>
          <a:p>
            <a:pPr defTabSz="936625" eaLnBrk="0" hangingPunct="0"/>
            <a:r>
              <a:rPr lang="en-US" sz="2000">
                <a:latin typeface="Tahoma" charset="0"/>
              </a:rPr>
              <a:t>World</a:t>
            </a:r>
          </a:p>
          <a:p>
            <a:pPr defTabSz="936625" eaLnBrk="0" hangingPunct="0"/>
            <a:r>
              <a:rPr lang="en-US" sz="2000">
                <a:latin typeface="Tahoma" charset="0"/>
              </a:rPr>
              <a:t>Wide</a:t>
            </a:r>
          </a:p>
          <a:p>
            <a:pPr defTabSz="936625" eaLnBrk="0" hangingPunct="0"/>
            <a:r>
              <a:rPr lang="en-US" sz="2000">
                <a:latin typeface="Tahoma" charset="0"/>
              </a:rPr>
              <a:t>Web</a:t>
            </a:r>
            <a:endParaRPr lang="en-US" sz="2000" b="1" i="1">
              <a:latin typeface="Tahoma" charset="0"/>
            </a:endParaRPr>
          </a:p>
        </p:txBody>
      </p:sp>
      <p:graphicFrame>
        <p:nvGraphicFramePr>
          <p:cNvPr id="1110250" name="Object 234"/>
          <p:cNvGraphicFramePr>
            <a:graphicFrameLocks/>
          </p:cNvGraphicFramePr>
          <p:nvPr/>
        </p:nvGraphicFramePr>
        <p:xfrm>
          <a:off x="5715000" y="2057401"/>
          <a:ext cx="1530350" cy="1069975"/>
        </p:xfrm>
        <a:graphic>
          <a:graphicData uri="http://schemas.openxmlformats.org/presentationml/2006/ole">
            <mc:AlternateContent xmlns:mc="http://schemas.openxmlformats.org/markup-compatibility/2006">
              <mc:Choice xmlns:v="urn:schemas-microsoft-com:vml" Requires="v">
                <p:oleObj name="ClipArt" r:id="rId3" imgW="3662339" imgH="3566398" progId="MS_ClipArt_Gallery.2">
                  <p:embed/>
                </p:oleObj>
              </mc:Choice>
              <mc:Fallback>
                <p:oleObj name="ClipArt" r:id="rId3" imgW="3662339" imgH="3566398" progId="MS_ClipArt_Gallery.2">
                  <p:embed/>
                  <p:pic>
                    <p:nvPicPr>
                      <p:cNvPr id="1110250" name="Object 23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2057401"/>
                        <a:ext cx="1530350" cy="1069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110251" name="Picture 23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1950" y="1612900"/>
            <a:ext cx="628650" cy="628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110253" name="Line 237"/>
          <p:cNvSpPr>
            <a:spLocks noChangeShapeType="1"/>
          </p:cNvSpPr>
          <p:nvPr/>
        </p:nvSpPr>
        <p:spPr bwMode="auto">
          <a:xfrm flipV="1">
            <a:off x="6248400" y="2982913"/>
            <a:ext cx="685800" cy="5334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1110255" name="Object 239"/>
          <p:cNvGraphicFramePr>
            <a:graphicFrameLocks noChangeAspect="1"/>
          </p:cNvGraphicFramePr>
          <p:nvPr/>
        </p:nvGraphicFramePr>
        <p:xfrm>
          <a:off x="8610600" y="3357564"/>
          <a:ext cx="1143000" cy="1076325"/>
        </p:xfrm>
        <a:graphic>
          <a:graphicData uri="http://schemas.openxmlformats.org/presentationml/2006/ole">
            <mc:AlternateContent xmlns:mc="http://schemas.openxmlformats.org/markup-compatibility/2006">
              <mc:Choice xmlns:v="urn:schemas-microsoft-com:vml" Requires="v">
                <p:oleObj name="Clip" r:id="rId6" imgW="874166" imgH="823874" progId="MS_ClipArt_Gallery.2">
                  <p:embed/>
                </p:oleObj>
              </mc:Choice>
              <mc:Fallback>
                <p:oleObj name="Clip" r:id="rId6" imgW="874166" imgH="823874" progId="MS_ClipArt_Gallery.2">
                  <p:embed/>
                  <p:pic>
                    <p:nvPicPr>
                      <p:cNvPr id="1110255" name="Object 2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3357564"/>
                        <a:ext cx="1143000" cy="10763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110256" name="Text Box 240"/>
          <p:cNvSpPr txBox="1">
            <a:spLocks noChangeArrowheads="1"/>
          </p:cNvSpPr>
          <p:nvPr/>
        </p:nvSpPr>
        <p:spPr bwMode="auto">
          <a:xfrm>
            <a:off x="10670600" y="5143501"/>
            <a:ext cx="683200"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sz="1050" dirty="0"/>
              <a:t>Berkeley</a:t>
            </a:r>
            <a:endParaRPr lang="en-US" sz="1050" dirty="0">
              <a:solidFill>
                <a:srgbClr val="FF3300"/>
              </a:solidFill>
            </a:endParaRPr>
          </a:p>
        </p:txBody>
      </p:sp>
      <p:pic>
        <p:nvPicPr>
          <p:cNvPr id="2" name="Picture 1" descr="A blue and white logo&#10;&#10;Description automatically generated">
            <a:extLst>
              <a:ext uri="{FF2B5EF4-FFF2-40B4-BE49-F238E27FC236}">
                <a16:creationId xmlns:a16="http://schemas.microsoft.com/office/drawing/2014/main" id="{36412ACA-6EB2-0486-C166-D9A974C568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1376" y="3869531"/>
            <a:ext cx="892173" cy="892173"/>
          </a:xfrm>
          <a:prstGeom prst="rect">
            <a:avLst/>
          </a:prstGeom>
        </p:spPr>
      </p:pic>
    </p:spTree>
    <p:extLst>
      <p:ext uri="{BB962C8B-B14F-4D97-AF65-F5344CB8AC3E}">
        <p14:creationId xmlns:p14="http://schemas.microsoft.com/office/powerpoint/2010/main" val="22141285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Data</a:t>
            </a:r>
          </a:p>
        </p:txBody>
      </p:sp>
      <p:pic>
        <p:nvPicPr>
          <p:cNvPr id="5" name="Picture 4"/>
          <p:cNvPicPr>
            <a:picLocks noChangeAspect="1"/>
          </p:cNvPicPr>
          <p:nvPr/>
        </p:nvPicPr>
        <p:blipFill>
          <a:blip r:embed="rId2"/>
          <a:stretch>
            <a:fillRect/>
          </a:stretch>
        </p:blipFill>
        <p:spPr>
          <a:xfrm>
            <a:off x="2447167" y="2236653"/>
            <a:ext cx="8323868" cy="2990102"/>
          </a:xfrm>
          <a:prstGeom prst="rect">
            <a:avLst/>
          </a:prstGeom>
        </p:spPr>
      </p:pic>
      <p:sp>
        <p:nvSpPr>
          <p:cNvPr id="4" name="TextBox 3">
            <a:extLst>
              <a:ext uri="{FF2B5EF4-FFF2-40B4-BE49-F238E27FC236}">
                <a16:creationId xmlns:a16="http://schemas.microsoft.com/office/drawing/2014/main" id="{AFA01C59-6CC7-341E-5B5A-1631144E722A}"/>
              </a:ext>
            </a:extLst>
          </p:cNvPr>
          <p:cNvSpPr txBox="1"/>
          <p:nvPr/>
        </p:nvSpPr>
        <p:spPr>
          <a:xfrm>
            <a:off x="1492758" y="5815767"/>
            <a:ext cx="7267194" cy="677108"/>
          </a:xfrm>
          <a:prstGeom prst="rect">
            <a:avLst/>
          </a:prstGeom>
          <a:noFill/>
        </p:spPr>
        <p:txBody>
          <a:bodyPr wrap="square">
            <a:spAutoFit/>
          </a:bodyPr>
          <a:lstStyle/>
          <a:p>
            <a:r>
              <a:rPr lang="en-US" sz="2000" b="1" dirty="0">
                <a:solidFill>
                  <a:schemeClr val="accent6">
                    <a:lumMod val="75000"/>
                  </a:schemeClr>
                </a:solidFill>
                <a:latin typeface="Algerian" panose="04020705040A02060702" pitchFamily="82" charset="0"/>
              </a:rPr>
              <a:t>Semi - Structured</a:t>
            </a:r>
          </a:p>
          <a:p>
            <a:r>
              <a:rPr lang="en-US" dirty="0">
                <a:solidFill>
                  <a:srgbClr val="C00000"/>
                </a:solidFill>
              </a:rPr>
              <a:t>&lt;Rec1&gt; </a:t>
            </a:r>
            <a:r>
              <a:rPr lang="en-US" dirty="0">
                <a:solidFill>
                  <a:schemeClr val="accent5"/>
                </a:solidFill>
              </a:rPr>
              <a:t>&lt;Vehicle&gt; </a:t>
            </a:r>
            <a:r>
              <a:rPr lang="en-US" dirty="0"/>
              <a:t>Chevy </a:t>
            </a:r>
            <a:r>
              <a:rPr lang="en-US" dirty="0">
                <a:solidFill>
                  <a:schemeClr val="accent5"/>
                </a:solidFill>
              </a:rPr>
              <a:t>&lt;/ Vehicle &gt; </a:t>
            </a:r>
            <a:r>
              <a:rPr lang="en-US" dirty="0">
                <a:solidFill>
                  <a:schemeClr val="accent6"/>
                </a:solidFill>
              </a:rPr>
              <a:t>&lt;Engine&gt;</a:t>
            </a:r>
            <a:r>
              <a:rPr lang="en-US" dirty="0"/>
              <a:t> V8 </a:t>
            </a:r>
            <a:r>
              <a:rPr lang="en-US" dirty="0">
                <a:solidFill>
                  <a:schemeClr val="accent6"/>
                </a:solidFill>
              </a:rPr>
              <a:t>&lt;/Engine&gt;</a:t>
            </a:r>
            <a:r>
              <a:rPr lang="en-US" dirty="0">
                <a:solidFill>
                  <a:srgbClr val="C00000"/>
                </a:solidFill>
              </a:rPr>
              <a:t>&lt;/Rec1&gt; </a:t>
            </a:r>
          </a:p>
        </p:txBody>
      </p:sp>
    </p:spTree>
    <p:extLst>
      <p:ext uri="{BB962C8B-B14F-4D97-AF65-F5344CB8AC3E}">
        <p14:creationId xmlns:p14="http://schemas.microsoft.com/office/powerpoint/2010/main" val="2340628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307" name="Rectangle 243"/>
          <p:cNvSpPr>
            <a:spLocks noGrp="1" noChangeArrowheads="1"/>
          </p:cNvSpPr>
          <p:nvPr>
            <p:ph type="title"/>
          </p:nvPr>
        </p:nvSpPr>
        <p:spPr>
          <a:xfrm>
            <a:off x="603250" y="126207"/>
            <a:ext cx="10515600" cy="1325563"/>
          </a:xfrm>
        </p:spPr>
        <p:txBody>
          <a:bodyPr>
            <a:normAutofit/>
          </a:bodyPr>
          <a:lstStyle/>
          <a:p>
            <a:r>
              <a:rPr lang="en-US" sz="4000" dirty="0"/>
              <a:t>Goal: Unified Access to Data</a:t>
            </a:r>
          </a:p>
        </p:txBody>
      </p:sp>
      <p:sp>
        <p:nvSpPr>
          <p:cNvPr id="1112067" name="Line 3"/>
          <p:cNvSpPr>
            <a:spLocks noChangeShapeType="1"/>
          </p:cNvSpPr>
          <p:nvPr/>
        </p:nvSpPr>
        <p:spPr bwMode="auto">
          <a:xfrm>
            <a:off x="7385050" y="2894013"/>
            <a:ext cx="1676400" cy="6858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68" name="Line 4"/>
          <p:cNvSpPr>
            <a:spLocks noChangeShapeType="1"/>
          </p:cNvSpPr>
          <p:nvPr/>
        </p:nvSpPr>
        <p:spPr bwMode="auto">
          <a:xfrm flipV="1">
            <a:off x="3727450" y="2894013"/>
            <a:ext cx="1524000" cy="5334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69" name="Line 5"/>
          <p:cNvSpPr>
            <a:spLocks noChangeShapeType="1"/>
          </p:cNvSpPr>
          <p:nvPr/>
        </p:nvSpPr>
        <p:spPr bwMode="auto">
          <a:xfrm>
            <a:off x="6394450" y="2894013"/>
            <a:ext cx="609600" cy="6096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70" name="Line 6"/>
          <p:cNvSpPr>
            <a:spLocks noChangeShapeType="1"/>
          </p:cNvSpPr>
          <p:nvPr/>
        </p:nvSpPr>
        <p:spPr bwMode="auto">
          <a:xfrm flipH="1">
            <a:off x="5327650" y="2894013"/>
            <a:ext cx="533400" cy="7620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2071" name="Group 7"/>
          <p:cNvGrpSpPr>
            <a:grpSpLocks/>
          </p:cNvGrpSpPr>
          <p:nvPr/>
        </p:nvGrpSpPr>
        <p:grpSpPr bwMode="auto">
          <a:xfrm>
            <a:off x="4495800" y="2362200"/>
            <a:ext cx="3263900" cy="520700"/>
            <a:chOff x="1876" y="1393"/>
            <a:chExt cx="2056" cy="328"/>
          </a:xfrm>
        </p:grpSpPr>
        <p:sp>
          <p:nvSpPr>
            <p:cNvPr id="1112072" name="Rectangle 8"/>
            <p:cNvSpPr>
              <a:spLocks noChangeArrowheads="1"/>
            </p:cNvSpPr>
            <p:nvPr/>
          </p:nvSpPr>
          <p:spPr bwMode="auto">
            <a:xfrm>
              <a:off x="1876" y="1393"/>
              <a:ext cx="2056" cy="328"/>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73" name="Rectangle 9"/>
            <p:cNvSpPr>
              <a:spLocks noChangeArrowheads="1"/>
            </p:cNvSpPr>
            <p:nvPr/>
          </p:nvSpPr>
          <p:spPr bwMode="auto">
            <a:xfrm>
              <a:off x="1945" y="1432"/>
              <a:ext cx="1918" cy="252"/>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r>
                <a:rPr lang="en-US" sz="2000">
                  <a:latin typeface="Arial Rounded MT Bold" charset="0"/>
                </a:rPr>
                <a:t>Integration System</a:t>
              </a:r>
            </a:p>
          </p:txBody>
        </p:sp>
      </p:grpSp>
      <p:sp>
        <p:nvSpPr>
          <p:cNvPr id="1112074" name="Line 10"/>
          <p:cNvSpPr>
            <a:spLocks noChangeShapeType="1"/>
          </p:cNvSpPr>
          <p:nvPr/>
        </p:nvSpPr>
        <p:spPr bwMode="auto">
          <a:xfrm>
            <a:off x="6165850" y="1751013"/>
            <a:ext cx="0" cy="6096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75" name="Rectangle 11"/>
          <p:cNvSpPr>
            <a:spLocks noChangeArrowheads="1"/>
          </p:cNvSpPr>
          <p:nvPr/>
        </p:nvSpPr>
        <p:spPr bwMode="auto">
          <a:xfrm>
            <a:off x="2209800" y="4800600"/>
            <a:ext cx="8229600" cy="1600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eaLnBrk="0" hangingPunct="0">
              <a:spcBef>
                <a:spcPct val="20000"/>
              </a:spcBef>
              <a:buFontTx/>
              <a:buChar char="•"/>
            </a:pPr>
            <a:r>
              <a:rPr lang="en-US" sz="2800"/>
              <a:t>Collects and combines information</a:t>
            </a:r>
          </a:p>
          <a:p>
            <a:pPr marL="342900" indent="-342900" eaLnBrk="0" hangingPunct="0">
              <a:spcBef>
                <a:spcPct val="20000"/>
              </a:spcBef>
              <a:buFontTx/>
              <a:buChar char="•"/>
            </a:pPr>
            <a:r>
              <a:rPr lang="en-US" sz="2800"/>
              <a:t>Provides integrated view, uniform user interface</a:t>
            </a:r>
          </a:p>
          <a:p>
            <a:pPr marL="342900" indent="-342900" eaLnBrk="0" hangingPunct="0">
              <a:spcBef>
                <a:spcPct val="20000"/>
              </a:spcBef>
              <a:buFontTx/>
              <a:buChar char="•"/>
            </a:pPr>
            <a:r>
              <a:rPr lang="en-US" sz="2800"/>
              <a:t>Supports sharing</a:t>
            </a:r>
          </a:p>
        </p:txBody>
      </p:sp>
      <p:grpSp>
        <p:nvGrpSpPr>
          <p:cNvPr id="1112076" name="Group 12"/>
          <p:cNvGrpSpPr>
            <a:grpSpLocks/>
          </p:cNvGrpSpPr>
          <p:nvPr/>
        </p:nvGrpSpPr>
        <p:grpSpPr bwMode="auto">
          <a:xfrm>
            <a:off x="1863725" y="3349625"/>
            <a:ext cx="2014538" cy="1303338"/>
            <a:chOff x="218" y="2015"/>
            <a:chExt cx="1269" cy="821"/>
          </a:xfrm>
        </p:grpSpPr>
        <p:sp>
          <p:nvSpPr>
            <p:cNvPr id="1112077" name="Freeform 13"/>
            <p:cNvSpPr>
              <a:spLocks/>
            </p:cNvSpPr>
            <p:nvPr/>
          </p:nvSpPr>
          <p:spPr bwMode="auto">
            <a:xfrm>
              <a:off x="218" y="2015"/>
              <a:ext cx="1269" cy="821"/>
            </a:xfrm>
            <a:custGeom>
              <a:avLst/>
              <a:gdLst>
                <a:gd name="T0" fmla="*/ 152 w 1269"/>
                <a:gd name="T1" fmla="*/ 217 h 821"/>
                <a:gd name="T2" fmla="*/ 69 w 1269"/>
                <a:gd name="T3" fmla="*/ 267 h 821"/>
                <a:gd name="T4" fmla="*/ 27 w 1269"/>
                <a:gd name="T5" fmla="*/ 352 h 821"/>
                <a:gd name="T6" fmla="*/ 110 w 1269"/>
                <a:gd name="T7" fmla="*/ 385 h 821"/>
                <a:gd name="T8" fmla="*/ 138 w 1269"/>
                <a:gd name="T9" fmla="*/ 402 h 821"/>
                <a:gd name="T10" fmla="*/ 55 w 1269"/>
                <a:gd name="T11" fmla="*/ 484 h 821"/>
                <a:gd name="T12" fmla="*/ 0 w 1269"/>
                <a:gd name="T13" fmla="*/ 585 h 821"/>
                <a:gd name="T14" fmla="*/ 41 w 1269"/>
                <a:gd name="T15" fmla="*/ 669 h 821"/>
                <a:gd name="T16" fmla="*/ 124 w 1269"/>
                <a:gd name="T17" fmla="*/ 669 h 821"/>
                <a:gd name="T18" fmla="*/ 164 w 1269"/>
                <a:gd name="T19" fmla="*/ 701 h 821"/>
                <a:gd name="T20" fmla="*/ 206 w 1269"/>
                <a:gd name="T21" fmla="*/ 768 h 821"/>
                <a:gd name="T22" fmla="*/ 289 w 1269"/>
                <a:gd name="T23" fmla="*/ 802 h 821"/>
                <a:gd name="T24" fmla="*/ 372 w 1269"/>
                <a:gd name="T25" fmla="*/ 802 h 821"/>
                <a:gd name="T26" fmla="*/ 455 w 1269"/>
                <a:gd name="T27" fmla="*/ 768 h 821"/>
                <a:gd name="T28" fmla="*/ 523 w 1269"/>
                <a:gd name="T29" fmla="*/ 736 h 821"/>
                <a:gd name="T30" fmla="*/ 606 w 1269"/>
                <a:gd name="T31" fmla="*/ 768 h 821"/>
                <a:gd name="T32" fmla="*/ 689 w 1269"/>
                <a:gd name="T33" fmla="*/ 785 h 821"/>
                <a:gd name="T34" fmla="*/ 772 w 1269"/>
                <a:gd name="T35" fmla="*/ 768 h 821"/>
                <a:gd name="T36" fmla="*/ 840 w 1269"/>
                <a:gd name="T37" fmla="*/ 701 h 821"/>
                <a:gd name="T38" fmla="*/ 909 w 1269"/>
                <a:gd name="T39" fmla="*/ 684 h 821"/>
                <a:gd name="T40" fmla="*/ 992 w 1269"/>
                <a:gd name="T41" fmla="*/ 701 h 821"/>
                <a:gd name="T42" fmla="*/ 1075 w 1269"/>
                <a:gd name="T43" fmla="*/ 701 h 821"/>
                <a:gd name="T44" fmla="*/ 1143 w 1269"/>
                <a:gd name="T45" fmla="*/ 619 h 821"/>
                <a:gd name="T46" fmla="*/ 1171 w 1269"/>
                <a:gd name="T47" fmla="*/ 518 h 821"/>
                <a:gd name="T48" fmla="*/ 1254 w 1269"/>
                <a:gd name="T49" fmla="*/ 484 h 821"/>
                <a:gd name="T50" fmla="*/ 1240 w 1269"/>
                <a:gd name="T51" fmla="*/ 385 h 821"/>
                <a:gd name="T52" fmla="*/ 1157 w 1269"/>
                <a:gd name="T53" fmla="*/ 301 h 821"/>
                <a:gd name="T54" fmla="*/ 1075 w 1269"/>
                <a:gd name="T55" fmla="*/ 234 h 821"/>
                <a:gd name="T56" fmla="*/ 1103 w 1269"/>
                <a:gd name="T57" fmla="*/ 183 h 821"/>
                <a:gd name="T58" fmla="*/ 1115 w 1269"/>
                <a:gd name="T59" fmla="*/ 83 h 821"/>
                <a:gd name="T60" fmla="*/ 1033 w 1269"/>
                <a:gd name="T61" fmla="*/ 51 h 821"/>
                <a:gd name="T62" fmla="*/ 951 w 1269"/>
                <a:gd name="T63" fmla="*/ 51 h 821"/>
                <a:gd name="T64" fmla="*/ 909 w 1269"/>
                <a:gd name="T65" fmla="*/ 17 h 821"/>
                <a:gd name="T66" fmla="*/ 812 w 1269"/>
                <a:gd name="T67" fmla="*/ 0 h 821"/>
                <a:gd name="T68" fmla="*/ 730 w 1269"/>
                <a:gd name="T69" fmla="*/ 0 h 821"/>
                <a:gd name="T70" fmla="*/ 647 w 1269"/>
                <a:gd name="T71" fmla="*/ 34 h 821"/>
                <a:gd name="T72" fmla="*/ 564 w 1269"/>
                <a:gd name="T73" fmla="*/ 51 h 821"/>
                <a:gd name="T74" fmla="*/ 523 w 1269"/>
                <a:gd name="T75" fmla="*/ 51 h 821"/>
                <a:gd name="T76" fmla="*/ 441 w 1269"/>
                <a:gd name="T77" fmla="*/ 17 h 821"/>
                <a:gd name="T78" fmla="*/ 358 w 1269"/>
                <a:gd name="T79" fmla="*/ 17 h 821"/>
                <a:gd name="T80" fmla="*/ 275 w 1269"/>
                <a:gd name="T81" fmla="*/ 34 h 821"/>
                <a:gd name="T82" fmla="*/ 192 w 1269"/>
                <a:gd name="T83" fmla="*/ 100 h 821"/>
                <a:gd name="T84" fmla="*/ 164 w 1269"/>
                <a:gd name="T85" fmla="*/ 20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9" h="821">
                  <a:moveTo>
                    <a:pt x="178" y="251"/>
                  </a:moveTo>
                  <a:lnTo>
                    <a:pt x="178" y="217"/>
                  </a:lnTo>
                  <a:lnTo>
                    <a:pt x="152" y="217"/>
                  </a:lnTo>
                  <a:lnTo>
                    <a:pt x="124" y="234"/>
                  </a:lnTo>
                  <a:lnTo>
                    <a:pt x="96" y="251"/>
                  </a:lnTo>
                  <a:lnTo>
                    <a:pt x="69" y="267"/>
                  </a:lnTo>
                  <a:lnTo>
                    <a:pt x="41" y="284"/>
                  </a:lnTo>
                  <a:lnTo>
                    <a:pt x="27" y="318"/>
                  </a:lnTo>
                  <a:lnTo>
                    <a:pt x="27" y="352"/>
                  </a:lnTo>
                  <a:lnTo>
                    <a:pt x="55" y="368"/>
                  </a:lnTo>
                  <a:lnTo>
                    <a:pt x="82" y="385"/>
                  </a:lnTo>
                  <a:lnTo>
                    <a:pt x="110" y="385"/>
                  </a:lnTo>
                  <a:lnTo>
                    <a:pt x="138" y="385"/>
                  </a:lnTo>
                  <a:lnTo>
                    <a:pt x="164" y="402"/>
                  </a:lnTo>
                  <a:lnTo>
                    <a:pt x="138" y="402"/>
                  </a:lnTo>
                  <a:lnTo>
                    <a:pt x="110" y="434"/>
                  </a:lnTo>
                  <a:lnTo>
                    <a:pt x="82" y="451"/>
                  </a:lnTo>
                  <a:lnTo>
                    <a:pt x="55" y="484"/>
                  </a:lnTo>
                  <a:lnTo>
                    <a:pt x="27" y="518"/>
                  </a:lnTo>
                  <a:lnTo>
                    <a:pt x="13" y="552"/>
                  </a:lnTo>
                  <a:lnTo>
                    <a:pt x="0" y="585"/>
                  </a:lnTo>
                  <a:lnTo>
                    <a:pt x="0" y="619"/>
                  </a:lnTo>
                  <a:lnTo>
                    <a:pt x="13" y="669"/>
                  </a:lnTo>
                  <a:lnTo>
                    <a:pt x="41" y="669"/>
                  </a:lnTo>
                  <a:lnTo>
                    <a:pt x="69" y="669"/>
                  </a:lnTo>
                  <a:lnTo>
                    <a:pt x="96" y="669"/>
                  </a:lnTo>
                  <a:lnTo>
                    <a:pt x="124" y="669"/>
                  </a:lnTo>
                  <a:lnTo>
                    <a:pt x="152" y="669"/>
                  </a:lnTo>
                  <a:lnTo>
                    <a:pt x="178" y="669"/>
                  </a:lnTo>
                  <a:lnTo>
                    <a:pt x="164" y="701"/>
                  </a:lnTo>
                  <a:lnTo>
                    <a:pt x="164" y="736"/>
                  </a:lnTo>
                  <a:lnTo>
                    <a:pt x="178" y="768"/>
                  </a:lnTo>
                  <a:lnTo>
                    <a:pt x="206" y="768"/>
                  </a:lnTo>
                  <a:lnTo>
                    <a:pt x="234" y="785"/>
                  </a:lnTo>
                  <a:lnTo>
                    <a:pt x="261" y="802"/>
                  </a:lnTo>
                  <a:lnTo>
                    <a:pt x="289" y="802"/>
                  </a:lnTo>
                  <a:lnTo>
                    <a:pt x="317" y="820"/>
                  </a:lnTo>
                  <a:lnTo>
                    <a:pt x="344" y="820"/>
                  </a:lnTo>
                  <a:lnTo>
                    <a:pt x="372" y="802"/>
                  </a:lnTo>
                  <a:lnTo>
                    <a:pt x="399" y="802"/>
                  </a:lnTo>
                  <a:lnTo>
                    <a:pt x="427" y="785"/>
                  </a:lnTo>
                  <a:lnTo>
                    <a:pt x="455" y="768"/>
                  </a:lnTo>
                  <a:lnTo>
                    <a:pt x="469" y="736"/>
                  </a:lnTo>
                  <a:lnTo>
                    <a:pt x="495" y="719"/>
                  </a:lnTo>
                  <a:lnTo>
                    <a:pt x="523" y="736"/>
                  </a:lnTo>
                  <a:lnTo>
                    <a:pt x="551" y="753"/>
                  </a:lnTo>
                  <a:lnTo>
                    <a:pt x="578" y="753"/>
                  </a:lnTo>
                  <a:lnTo>
                    <a:pt x="606" y="768"/>
                  </a:lnTo>
                  <a:lnTo>
                    <a:pt x="634" y="768"/>
                  </a:lnTo>
                  <a:lnTo>
                    <a:pt x="661" y="785"/>
                  </a:lnTo>
                  <a:lnTo>
                    <a:pt x="689" y="785"/>
                  </a:lnTo>
                  <a:lnTo>
                    <a:pt x="716" y="785"/>
                  </a:lnTo>
                  <a:lnTo>
                    <a:pt x="744" y="785"/>
                  </a:lnTo>
                  <a:lnTo>
                    <a:pt x="772" y="768"/>
                  </a:lnTo>
                  <a:lnTo>
                    <a:pt x="798" y="753"/>
                  </a:lnTo>
                  <a:lnTo>
                    <a:pt x="812" y="719"/>
                  </a:lnTo>
                  <a:lnTo>
                    <a:pt x="840" y="701"/>
                  </a:lnTo>
                  <a:lnTo>
                    <a:pt x="854" y="669"/>
                  </a:lnTo>
                  <a:lnTo>
                    <a:pt x="881" y="669"/>
                  </a:lnTo>
                  <a:lnTo>
                    <a:pt x="909" y="684"/>
                  </a:lnTo>
                  <a:lnTo>
                    <a:pt x="937" y="684"/>
                  </a:lnTo>
                  <a:lnTo>
                    <a:pt x="964" y="701"/>
                  </a:lnTo>
                  <a:lnTo>
                    <a:pt x="992" y="701"/>
                  </a:lnTo>
                  <a:lnTo>
                    <a:pt x="1020" y="719"/>
                  </a:lnTo>
                  <a:lnTo>
                    <a:pt x="1047" y="701"/>
                  </a:lnTo>
                  <a:lnTo>
                    <a:pt x="1075" y="701"/>
                  </a:lnTo>
                  <a:lnTo>
                    <a:pt x="1103" y="684"/>
                  </a:lnTo>
                  <a:lnTo>
                    <a:pt x="1129" y="653"/>
                  </a:lnTo>
                  <a:lnTo>
                    <a:pt x="1143" y="619"/>
                  </a:lnTo>
                  <a:lnTo>
                    <a:pt x="1157" y="585"/>
                  </a:lnTo>
                  <a:lnTo>
                    <a:pt x="1171" y="552"/>
                  </a:lnTo>
                  <a:lnTo>
                    <a:pt x="1171" y="518"/>
                  </a:lnTo>
                  <a:lnTo>
                    <a:pt x="1198" y="518"/>
                  </a:lnTo>
                  <a:lnTo>
                    <a:pt x="1226" y="501"/>
                  </a:lnTo>
                  <a:lnTo>
                    <a:pt x="1254" y="484"/>
                  </a:lnTo>
                  <a:lnTo>
                    <a:pt x="1268" y="451"/>
                  </a:lnTo>
                  <a:lnTo>
                    <a:pt x="1254" y="417"/>
                  </a:lnTo>
                  <a:lnTo>
                    <a:pt x="1240" y="385"/>
                  </a:lnTo>
                  <a:lnTo>
                    <a:pt x="1212" y="352"/>
                  </a:lnTo>
                  <a:lnTo>
                    <a:pt x="1185" y="318"/>
                  </a:lnTo>
                  <a:lnTo>
                    <a:pt x="1157" y="301"/>
                  </a:lnTo>
                  <a:lnTo>
                    <a:pt x="1129" y="267"/>
                  </a:lnTo>
                  <a:lnTo>
                    <a:pt x="1103" y="251"/>
                  </a:lnTo>
                  <a:lnTo>
                    <a:pt x="1075" y="234"/>
                  </a:lnTo>
                  <a:lnTo>
                    <a:pt x="1047" y="234"/>
                  </a:lnTo>
                  <a:lnTo>
                    <a:pt x="1075" y="217"/>
                  </a:lnTo>
                  <a:lnTo>
                    <a:pt x="1103" y="183"/>
                  </a:lnTo>
                  <a:lnTo>
                    <a:pt x="1115" y="150"/>
                  </a:lnTo>
                  <a:lnTo>
                    <a:pt x="1129" y="118"/>
                  </a:lnTo>
                  <a:lnTo>
                    <a:pt x="1115" y="83"/>
                  </a:lnTo>
                  <a:lnTo>
                    <a:pt x="1089" y="66"/>
                  </a:lnTo>
                  <a:lnTo>
                    <a:pt x="1061" y="66"/>
                  </a:lnTo>
                  <a:lnTo>
                    <a:pt x="1033" y="51"/>
                  </a:lnTo>
                  <a:lnTo>
                    <a:pt x="1006" y="51"/>
                  </a:lnTo>
                  <a:lnTo>
                    <a:pt x="978" y="51"/>
                  </a:lnTo>
                  <a:lnTo>
                    <a:pt x="951" y="51"/>
                  </a:lnTo>
                  <a:lnTo>
                    <a:pt x="923" y="51"/>
                  </a:lnTo>
                  <a:lnTo>
                    <a:pt x="895" y="51"/>
                  </a:lnTo>
                  <a:lnTo>
                    <a:pt x="909" y="17"/>
                  </a:lnTo>
                  <a:lnTo>
                    <a:pt x="881" y="0"/>
                  </a:lnTo>
                  <a:lnTo>
                    <a:pt x="854" y="0"/>
                  </a:lnTo>
                  <a:lnTo>
                    <a:pt x="812" y="0"/>
                  </a:lnTo>
                  <a:lnTo>
                    <a:pt x="786" y="0"/>
                  </a:lnTo>
                  <a:lnTo>
                    <a:pt x="758" y="0"/>
                  </a:lnTo>
                  <a:lnTo>
                    <a:pt x="730" y="0"/>
                  </a:lnTo>
                  <a:lnTo>
                    <a:pt x="703" y="0"/>
                  </a:lnTo>
                  <a:lnTo>
                    <a:pt x="675" y="17"/>
                  </a:lnTo>
                  <a:lnTo>
                    <a:pt x="647" y="34"/>
                  </a:lnTo>
                  <a:lnTo>
                    <a:pt x="620" y="34"/>
                  </a:lnTo>
                  <a:lnTo>
                    <a:pt x="592" y="51"/>
                  </a:lnTo>
                  <a:lnTo>
                    <a:pt x="564" y="51"/>
                  </a:lnTo>
                  <a:lnTo>
                    <a:pt x="537" y="66"/>
                  </a:lnTo>
                  <a:lnTo>
                    <a:pt x="509" y="83"/>
                  </a:lnTo>
                  <a:lnTo>
                    <a:pt x="523" y="51"/>
                  </a:lnTo>
                  <a:lnTo>
                    <a:pt x="495" y="34"/>
                  </a:lnTo>
                  <a:lnTo>
                    <a:pt x="469" y="17"/>
                  </a:lnTo>
                  <a:lnTo>
                    <a:pt x="441" y="17"/>
                  </a:lnTo>
                  <a:lnTo>
                    <a:pt x="413" y="17"/>
                  </a:lnTo>
                  <a:lnTo>
                    <a:pt x="386" y="17"/>
                  </a:lnTo>
                  <a:lnTo>
                    <a:pt x="358" y="17"/>
                  </a:lnTo>
                  <a:lnTo>
                    <a:pt x="330" y="34"/>
                  </a:lnTo>
                  <a:lnTo>
                    <a:pt x="303" y="34"/>
                  </a:lnTo>
                  <a:lnTo>
                    <a:pt x="275" y="34"/>
                  </a:lnTo>
                  <a:lnTo>
                    <a:pt x="247" y="51"/>
                  </a:lnTo>
                  <a:lnTo>
                    <a:pt x="220" y="83"/>
                  </a:lnTo>
                  <a:lnTo>
                    <a:pt x="192" y="100"/>
                  </a:lnTo>
                  <a:lnTo>
                    <a:pt x="178" y="135"/>
                  </a:lnTo>
                  <a:lnTo>
                    <a:pt x="164" y="166"/>
                  </a:lnTo>
                  <a:lnTo>
                    <a:pt x="164" y="200"/>
                  </a:lnTo>
                  <a:lnTo>
                    <a:pt x="178" y="251"/>
                  </a:lnTo>
                </a:path>
              </a:pathLst>
            </a:custGeom>
            <a:gradFill rotWithShape="0">
              <a:gsLst>
                <a:gs pos="0">
                  <a:srgbClr val="FFFFFF"/>
                </a:gs>
                <a:gs pos="100000">
                  <a:srgbClr val="FFFFFF">
                    <a:gamma/>
                    <a:shade val="89804"/>
                    <a:invGamma/>
                  </a:srgbClr>
                </a:gs>
              </a:gsLst>
              <a:path path="rect">
                <a:fillToRect l="50000" t="50000" r="50000" b="50000"/>
              </a:path>
            </a:gra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078" name="Rectangle 14"/>
            <p:cNvSpPr>
              <a:spLocks noChangeArrowheads="1"/>
            </p:cNvSpPr>
            <p:nvPr/>
          </p:nvSpPr>
          <p:spPr bwMode="auto">
            <a:xfrm>
              <a:off x="513" y="2068"/>
              <a:ext cx="578" cy="6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3662" tIns="47625" rIns="93662" bIns="47625">
              <a:spAutoFit/>
            </a:bodyPr>
            <a:lstStyle/>
            <a:p>
              <a:pPr defTabSz="936625" eaLnBrk="0" hangingPunct="0"/>
              <a:r>
                <a:rPr lang="en-US" sz="2000" b="1" i="1">
                  <a:latin typeface="Arial Rounded MT Bold" charset="0"/>
                </a:rPr>
                <a:t>World</a:t>
              </a:r>
            </a:p>
            <a:p>
              <a:pPr defTabSz="936625" eaLnBrk="0" hangingPunct="0"/>
              <a:r>
                <a:rPr lang="en-US" sz="2000" b="1" i="1">
                  <a:latin typeface="Arial Rounded MT Bold" charset="0"/>
                </a:rPr>
                <a:t>Wide</a:t>
              </a:r>
            </a:p>
            <a:p>
              <a:pPr defTabSz="936625" eaLnBrk="0" hangingPunct="0"/>
              <a:r>
                <a:rPr lang="en-US" sz="2000" b="1" i="1">
                  <a:latin typeface="Arial Rounded MT Bold" charset="0"/>
                </a:rPr>
                <a:t>Web</a:t>
              </a:r>
            </a:p>
          </p:txBody>
        </p:sp>
      </p:grpSp>
      <p:sp>
        <p:nvSpPr>
          <p:cNvPr id="1112079" name="Rectangle 15"/>
          <p:cNvSpPr>
            <a:spLocks noChangeArrowheads="1"/>
          </p:cNvSpPr>
          <p:nvPr/>
        </p:nvSpPr>
        <p:spPr bwMode="auto">
          <a:xfrm>
            <a:off x="4532263" y="4406064"/>
            <a:ext cx="576312"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IOT</a:t>
            </a:r>
          </a:p>
        </p:txBody>
      </p:sp>
      <p:sp>
        <p:nvSpPr>
          <p:cNvPr id="1112218" name="Rectangle 154"/>
          <p:cNvSpPr>
            <a:spLocks noChangeArrowheads="1"/>
          </p:cNvSpPr>
          <p:nvPr/>
        </p:nvSpPr>
        <p:spPr bwMode="auto">
          <a:xfrm>
            <a:off x="6597652" y="4319588"/>
            <a:ext cx="1376211"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Databases</a:t>
            </a:r>
          </a:p>
        </p:txBody>
      </p:sp>
      <p:grpSp>
        <p:nvGrpSpPr>
          <p:cNvPr id="1112219" name="Group 155"/>
          <p:cNvGrpSpPr>
            <a:grpSpLocks/>
          </p:cNvGrpSpPr>
          <p:nvPr/>
        </p:nvGrpSpPr>
        <p:grpSpPr bwMode="auto">
          <a:xfrm>
            <a:off x="6937375" y="3486150"/>
            <a:ext cx="623888" cy="795338"/>
            <a:chOff x="3414" y="2101"/>
            <a:chExt cx="393" cy="501"/>
          </a:xfrm>
        </p:grpSpPr>
        <p:grpSp>
          <p:nvGrpSpPr>
            <p:cNvPr id="1112220" name="Group 156"/>
            <p:cNvGrpSpPr>
              <a:grpSpLocks/>
            </p:cNvGrpSpPr>
            <p:nvPr/>
          </p:nvGrpSpPr>
          <p:grpSpPr bwMode="auto">
            <a:xfrm>
              <a:off x="3414" y="2101"/>
              <a:ext cx="193" cy="501"/>
              <a:chOff x="3414" y="2101"/>
              <a:chExt cx="193" cy="501"/>
            </a:xfrm>
          </p:grpSpPr>
          <p:sp>
            <p:nvSpPr>
              <p:cNvPr id="1112221" name="Freeform 157"/>
              <p:cNvSpPr>
                <a:spLocks/>
              </p:cNvSpPr>
              <p:nvPr/>
            </p:nvSpPr>
            <p:spPr bwMode="auto">
              <a:xfrm>
                <a:off x="3414" y="2101"/>
                <a:ext cx="193" cy="476"/>
              </a:xfrm>
              <a:custGeom>
                <a:avLst/>
                <a:gdLst>
                  <a:gd name="T0" fmla="*/ 192 w 193"/>
                  <a:gd name="T1" fmla="*/ 0 h 476"/>
                  <a:gd name="T2" fmla="*/ 180 w 193"/>
                  <a:gd name="T3" fmla="*/ 475 h 476"/>
                  <a:gd name="T4" fmla="*/ 32 w 193"/>
                  <a:gd name="T5" fmla="*/ 456 h 476"/>
                  <a:gd name="T6" fmla="*/ 0 w 193"/>
                  <a:gd name="T7" fmla="*/ 40 h 476"/>
                  <a:gd name="T8" fmla="*/ 192 w 193"/>
                  <a:gd name="T9" fmla="*/ 0 h 476"/>
                </a:gdLst>
                <a:ahLst/>
                <a:cxnLst>
                  <a:cxn ang="0">
                    <a:pos x="T0" y="T1"/>
                  </a:cxn>
                  <a:cxn ang="0">
                    <a:pos x="T2" y="T3"/>
                  </a:cxn>
                  <a:cxn ang="0">
                    <a:pos x="T4" y="T5"/>
                  </a:cxn>
                  <a:cxn ang="0">
                    <a:pos x="T6" y="T7"/>
                  </a:cxn>
                  <a:cxn ang="0">
                    <a:pos x="T8" y="T9"/>
                  </a:cxn>
                </a:cxnLst>
                <a:rect l="0" t="0" r="r" b="b"/>
                <a:pathLst>
                  <a:path w="193" h="476">
                    <a:moveTo>
                      <a:pt x="192" y="0"/>
                    </a:moveTo>
                    <a:lnTo>
                      <a:pt x="180" y="475"/>
                    </a:lnTo>
                    <a:lnTo>
                      <a:pt x="32" y="456"/>
                    </a:lnTo>
                    <a:lnTo>
                      <a:pt x="0" y="40"/>
                    </a:lnTo>
                    <a:lnTo>
                      <a:pt x="192" y="0"/>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22" name="Freeform 158"/>
              <p:cNvSpPr>
                <a:spLocks/>
              </p:cNvSpPr>
              <p:nvPr/>
            </p:nvSpPr>
            <p:spPr bwMode="auto">
              <a:xfrm>
                <a:off x="3447" y="2558"/>
                <a:ext cx="148" cy="44"/>
              </a:xfrm>
              <a:custGeom>
                <a:avLst/>
                <a:gdLst>
                  <a:gd name="T0" fmla="*/ 146 w 148"/>
                  <a:gd name="T1" fmla="*/ 17 h 44"/>
                  <a:gd name="T2" fmla="*/ 147 w 148"/>
                  <a:gd name="T3" fmla="*/ 43 h 44"/>
                  <a:gd name="T4" fmla="*/ 2 w 148"/>
                  <a:gd name="T5" fmla="*/ 18 h 44"/>
                  <a:gd name="T6" fmla="*/ 0 w 148"/>
                  <a:gd name="T7" fmla="*/ 0 h 44"/>
                  <a:gd name="T8" fmla="*/ 146 w 148"/>
                  <a:gd name="T9" fmla="*/ 17 h 44"/>
                </a:gdLst>
                <a:ahLst/>
                <a:cxnLst>
                  <a:cxn ang="0">
                    <a:pos x="T0" y="T1"/>
                  </a:cxn>
                  <a:cxn ang="0">
                    <a:pos x="T2" y="T3"/>
                  </a:cxn>
                  <a:cxn ang="0">
                    <a:pos x="T4" y="T5"/>
                  </a:cxn>
                  <a:cxn ang="0">
                    <a:pos x="T6" y="T7"/>
                  </a:cxn>
                  <a:cxn ang="0">
                    <a:pos x="T8" y="T9"/>
                  </a:cxn>
                </a:cxnLst>
                <a:rect l="0" t="0" r="r" b="b"/>
                <a:pathLst>
                  <a:path w="148" h="44">
                    <a:moveTo>
                      <a:pt x="146" y="17"/>
                    </a:moveTo>
                    <a:lnTo>
                      <a:pt x="147" y="43"/>
                    </a:lnTo>
                    <a:lnTo>
                      <a:pt x="2" y="18"/>
                    </a:lnTo>
                    <a:lnTo>
                      <a:pt x="0" y="0"/>
                    </a:lnTo>
                    <a:lnTo>
                      <a:pt x="146" y="17"/>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2223" name="Group 159"/>
              <p:cNvGrpSpPr>
                <a:grpSpLocks/>
              </p:cNvGrpSpPr>
              <p:nvPr/>
            </p:nvGrpSpPr>
            <p:grpSpPr bwMode="auto">
              <a:xfrm>
                <a:off x="3430" y="2127"/>
                <a:ext cx="159" cy="139"/>
                <a:chOff x="3430" y="2127"/>
                <a:chExt cx="159" cy="139"/>
              </a:xfrm>
            </p:grpSpPr>
            <p:sp>
              <p:nvSpPr>
                <p:cNvPr id="1112224" name="Freeform 160"/>
                <p:cNvSpPr>
                  <a:spLocks/>
                </p:cNvSpPr>
                <p:nvPr/>
              </p:nvSpPr>
              <p:spPr bwMode="auto">
                <a:xfrm>
                  <a:off x="3430" y="2127"/>
                  <a:ext cx="159" cy="139"/>
                </a:xfrm>
                <a:custGeom>
                  <a:avLst/>
                  <a:gdLst>
                    <a:gd name="T0" fmla="*/ 158 w 159"/>
                    <a:gd name="T1" fmla="*/ 0 h 139"/>
                    <a:gd name="T2" fmla="*/ 156 w 159"/>
                    <a:gd name="T3" fmla="*/ 130 h 139"/>
                    <a:gd name="T4" fmla="*/ 8 w 159"/>
                    <a:gd name="T5" fmla="*/ 138 h 139"/>
                    <a:gd name="T6" fmla="*/ 0 w 159"/>
                    <a:gd name="T7" fmla="*/ 32 h 139"/>
                    <a:gd name="T8" fmla="*/ 158 w 159"/>
                    <a:gd name="T9" fmla="*/ 0 h 139"/>
                  </a:gdLst>
                  <a:ahLst/>
                  <a:cxnLst>
                    <a:cxn ang="0">
                      <a:pos x="T0" y="T1"/>
                    </a:cxn>
                    <a:cxn ang="0">
                      <a:pos x="T2" y="T3"/>
                    </a:cxn>
                    <a:cxn ang="0">
                      <a:pos x="T4" y="T5"/>
                    </a:cxn>
                    <a:cxn ang="0">
                      <a:pos x="T6" y="T7"/>
                    </a:cxn>
                    <a:cxn ang="0">
                      <a:pos x="T8" y="T9"/>
                    </a:cxn>
                  </a:cxnLst>
                  <a:rect l="0" t="0" r="r" b="b"/>
                  <a:pathLst>
                    <a:path w="159" h="139">
                      <a:moveTo>
                        <a:pt x="158" y="0"/>
                      </a:moveTo>
                      <a:lnTo>
                        <a:pt x="156" y="130"/>
                      </a:lnTo>
                      <a:lnTo>
                        <a:pt x="8" y="138"/>
                      </a:lnTo>
                      <a:lnTo>
                        <a:pt x="0" y="32"/>
                      </a:lnTo>
                      <a:lnTo>
                        <a:pt x="158"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25" name="Freeform 161"/>
                <p:cNvSpPr>
                  <a:spLocks/>
                </p:cNvSpPr>
                <p:nvPr/>
              </p:nvSpPr>
              <p:spPr bwMode="auto">
                <a:xfrm>
                  <a:off x="3445" y="2244"/>
                  <a:ext cx="48" cy="17"/>
                </a:xfrm>
                <a:custGeom>
                  <a:avLst/>
                  <a:gdLst>
                    <a:gd name="T0" fmla="*/ 47 w 48"/>
                    <a:gd name="T1" fmla="*/ 0 h 17"/>
                    <a:gd name="T2" fmla="*/ 0 w 48"/>
                    <a:gd name="T3" fmla="*/ 6 h 17"/>
                    <a:gd name="T4" fmla="*/ 0 w 48"/>
                    <a:gd name="T5" fmla="*/ 16 h 17"/>
                    <a:gd name="T6" fmla="*/ 47 w 48"/>
                    <a:gd name="T7" fmla="*/ 11 h 17"/>
                    <a:gd name="T8" fmla="*/ 47 w 48"/>
                    <a:gd name="T9" fmla="*/ 0 h 17"/>
                  </a:gdLst>
                  <a:ahLst/>
                  <a:cxnLst>
                    <a:cxn ang="0">
                      <a:pos x="T0" y="T1"/>
                    </a:cxn>
                    <a:cxn ang="0">
                      <a:pos x="T2" y="T3"/>
                    </a:cxn>
                    <a:cxn ang="0">
                      <a:pos x="T4" y="T5"/>
                    </a:cxn>
                    <a:cxn ang="0">
                      <a:pos x="T6" y="T7"/>
                    </a:cxn>
                    <a:cxn ang="0">
                      <a:pos x="T8" y="T9"/>
                    </a:cxn>
                  </a:cxnLst>
                  <a:rect l="0" t="0" r="r" b="b"/>
                  <a:pathLst>
                    <a:path w="48" h="17">
                      <a:moveTo>
                        <a:pt x="47" y="0"/>
                      </a:moveTo>
                      <a:lnTo>
                        <a:pt x="0" y="6"/>
                      </a:lnTo>
                      <a:lnTo>
                        <a:pt x="0" y="16"/>
                      </a:lnTo>
                      <a:lnTo>
                        <a:pt x="47" y="11"/>
                      </a:lnTo>
                      <a:lnTo>
                        <a:pt x="47" y="0"/>
                      </a:lnTo>
                    </a:path>
                  </a:pathLst>
                </a:custGeom>
                <a:solidFill>
                  <a:srgbClr val="0000F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112226" name="Freeform 162"/>
              <p:cNvSpPr>
                <a:spLocks/>
              </p:cNvSpPr>
              <p:nvPr/>
            </p:nvSpPr>
            <p:spPr bwMode="auto">
              <a:xfrm>
                <a:off x="3440" y="2285"/>
                <a:ext cx="144" cy="261"/>
              </a:xfrm>
              <a:custGeom>
                <a:avLst/>
                <a:gdLst>
                  <a:gd name="T0" fmla="*/ 143 w 144"/>
                  <a:gd name="T1" fmla="*/ 0 h 261"/>
                  <a:gd name="T2" fmla="*/ 140 w 144"/>
                  <a:gd name="T3" fmla="*/ 260 h 261"/>
                  <a:gd name="T4" fmla="*/ 17 w 144"/>
                  <a:gd name="T5" fmla="*/ 247 h 261"/>
                  <a:gd name="T6" fmla="*/ 0 w 144"/>
                  <a:gd name="T7" fmla="*/ 4 h 261"/>
                  <a:gd name="T8" fmla="*/ 143 w 144"/>
                  <a:gd name="T9" fmla="*/ 0 h 261"/>
                </a:gdLst>
                <a:ahLst/>
                <a:cxnLst>
                  <a:cxn ang="0">
                    <a:pos x="T0" y="T1"/>
                  </a:cxn>
                  <a:cxn ang="0">
                    <a:pos x="T2" y="T3"/>
                  </a:cxn>
                  <a:cxn ang="0">
                    <a:pos x="T4" y="T5"/>
                  </a:cxn>
                  <a:cxn ang="0">
                    <a:pos x="T6" y="T7"/>
                  </a:cxn>
                  <a:cxn ang="0">
                    <a:pos x="T8" y="T9"/>
                  </a:cxn>
                </a:cxnLst>
                <a:rect l="0" t="0" r="r" b="b"/>
                <a:pathLst>
                  <a:path w="144" h="261">
                    <a:moveTo>
                      <a:pt x="143" y="0"/>
                    </a:moveTo>
                    <a:lnTo>
                      <a:pt x="140" y="260"/>
                    </a:lnTo>
                    <a:lnTo>
                      <a:pt x="17" y="247"/>
                    </a:lnTo>
                    <a:lnTo>
                      <a:pt x="0" y="4"/>
                    </a:lnTo>
                    <a:lnTo>
                      <a:pt x="143" y="0"/>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27" name="Freeform 163"/>
              <p:cNvSpPr>
                <a:spLocks/>
              </p:cNvSpPr>
              <p:nvPr/>
            </p:nvSpPr>
            <p:spPr bwMode="auto">
              <a:xfrm>
                <a:off x="3462" y="2501"/>
                <a:ext cx="110" cy="35"/>
              </a:xfrm>
              <a:custGeom>
                <a:avLst/>
                <a:gdLst>
                  <a:gd name="T0" fmla="*/ 109 w 110"/>
                  <a:gd name="T1" fmla="*/ 7 h 35"/>
                  <a:gd name="T2" fmla="*/ 0 w 110"/>
                  <a:gd name="T3" fmla="*/ 0 h 35"/>
                  <a:gd name="T4" fmla="*/ 1 w 110"/>
                  <a:gd name="T5" fmla="*/ 25 h 35"/>
                  <a:gd name="T6" fmla="*/ 109 w 110"/>
                  <a:gd name="T7" fmla="*/ 34 h 35"/>
                  <a:gd name="T8" fmla="*/ 109 w 110"/>
                  <a:gd name="T9" fmla="*/ 7 h 35"/>
                </a:gdLst>
                <a:ahLst/>
                <a:cxnLst>
                  <a:cxn ang="0">
                    <a:pos x="T0" y="T1"/>
                  </a:cxn>
                  <a:cxn ang="0">
                    <a:pos x="T2" y="T3"/>
                  </a:cxn>
                  <a:cxn ang="0">
                    <a:pos x="T4" y="T5"/>
                  </a:cxn>
                  <a:cxn ang="0">
                    <a:pos x="T6" y="T7"/>
                  </a:cxn>
                  <a:cxn ang="0">
                    <a:pos x="T8" y="T9"/>
                  </a:cxn>
                </a:cxnLst>
                <a:rect l="0" t="0" r="r" b="b"/>
                <a:pathLst>
                  <a:path w="110" h="35">
                    <a:moveTo>
                      <a:pt x="109" y="7"/>
                    </a:moveTo>
                    <a:lnTo>
                      <a:pt x="0" y="0"/>
                    </a:lnTo>
                    <a:lnTo>
                      <a:pt x="1" y="25"/>
                    </a:lnTo>
                    <a:lnTo>
                      <a:pt x="109" y="34"/>
                    </a:lnTo>
                    <a:lnTo>
                      <a:pt x="109" y="7"/>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2228" name="Group 164"/>
              <p:cNvGrpSpPr>
                <a:grpSpLocks/>
              </p:cNvGrpSpPr>
              <p:nvPr/>
            </p:nvGrpSpPr>
            <p:grpSpPr bwMode="auto">
              <a:xfrm>
                <a:off x="3550" y="2372"/>
                <a:ext cx="21" cy="122"/>
                <a:chOff x="3550" y="2372"/>
                <a:chExt cx="21" cy="122"/>
              </a:xfrm>
            </p:grpSpPr>
            <p:grpSp>
              <p:nvGrpSpPr>
                <p:cNvPr id="1112229" name="Group 165"/>
                <p:cNvGrpSpPr>
                  <a:grpSpLocks/>
                </p:cNvGrpSpPr>
                <p:nvPr/>
              </p:nvGrpSpPr>
              <p:grpSpPr bwMode="auto">
                <a:xfrm>
                  <a:off x="3553" y="2372"/>
                  <a:ext cx="18" cy="122"/>
                  <a:chOff x="3553" y="2372"/>
                  <a:chExt cx="18" cy="122"/>
                </a:xfrm>
              </p:grpSpPr>
              <p:sp>
                <p:nvSpPr>
                  <p:cNvPr id="1112230" name="Freeform 166"/>
                  <p:cNvSpPr>
                    <a:spLocks/>
                  </p:cNvSpPr>
                  <p:nvPr/>
                </p:nvSpPr>
                <p:spPr bwMode="auto">
                  <a:xfrm>
                    <a:off x="3554" y="2372"/>
                    <a:ext cx="17" cy="22"/>
                  </a:xfrm>
                  <a:custGeom>
                    <a:avLst/>
                    <a:gdLst>
                      <a:gd name="T0" fmla="*/ 16 w 17"/>
                      <a:gd name="T1" fmla="*/ 0 h 22"/>
                      <a:gd name="T2" fmla="*/ 16 w 17"/>
                      <a:gd name="T3" fmla="*/ 21 h 22"/>
                      <a:gd name="T4" fmla="*/ 0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0" y="20"/>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1" name="Freeform 167"/>
                  <p:cNvSpPr>
                    <a:spLocks/>
                  </p:cNvSpPr>
                  <p:nvPr/>
                </p:nvSpPr>
                <p:spPr bwMode="auto">
                  <a:xfrm>
                    <a:off x="3553" y="2398"/>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2" name="Freeform 168"/>
                  <p:cNvSpPr>
                    <a:spLocks/>
                  </p:cNvSpPr>
                  <p:nvPr/>
                </p:nvSpPr>
                <p:spPr bwMode="auto">
                  <a:xfrm>
                    <a:off x="3553" y="2422"/>
                    <a:ext cx="17" cy="23"/>
                  </a:xfrm>
                  <a:custGeom>
                    <a:avLst/>
                    <a:gdLst>
                      <a:gd name="T0" fmla="*/ 16 w 17"/>
                      <a:gd name="T1" fmla="*/ 1 h 23"/>
                      <a:gd name="T2" fmla="*/ 16 w 17"/>
                      <a:gd name="T3" fmla="*/ 22 h 23"/>
                      <a:gd name="T4" fmla="*/ 0 w 17"/>
                      <a:gd name="T5" fmla="*/ 20 h 23"/>
                      <a:gd name="T6" fmla="*/ 2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3" name="Freeform 169"/>
                  <p:cNvSpPr>
                    <a:spLocks/>
                  </p:cNvSpPr>
                  <p:nvPr/>
                </p:nvSpPr>
                <p:spPr bwMode="auto">
                  <a:xfrm>
                    <a:off x="3553" y="2448"/>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4" name="Freeform 170"/>
                  <p:cNvSpPr>
                    <a:spLocks/>
                  </p:cNvSpPr>
                  <p:nvPr/>
                </p:nvSpPr>
                <p:spPr bwMode="auto">
                  <a:xfrm>
                    <a:off x="3553" y="2472"/>
                    <a:ext cx="17" cy="22"/>
                  </a:xfrm>
                  <a:custGeom>
                    <a:avLst/>
                    <a:gdLst>
                      <a:gd name="T0" fmla="*/ 16 w 17"/>
                      <a:gd name="T1" fmla="*/ 1 h 22"/>
                      <a:gd name="T2" fmla="*/ 16 w 17"/>
                      <a:gd name="T3" fmla="*/ 21 h 22"/>
                      <a:gd name="T4" fmla="*/ 0 w 17"/>
                      <a:gd name="T5" fmla="*/ 20 h 22"/>
                      <a:gd name="T6" fmla="*/ 2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2235" name="Group 171"/>
                <p:cNvGrpSpPr>
                  <a:grpSpLocks/>
                </p:cNvGrpSpPr>
                <p:nvPr/>
              </p:nvGrpSpPr>
              <p:grpSpPr bwMode="auto">
                <a:xfrm>
                  <a:off x="3550" y="2372"/>
                  <a:ext cx="19" cy="122"/>
                  <a:chOff x="3550" y="2372"/>
                  <a:chExt cx="19" cy="122"/>
                </a:xfrm>
              </p:grpSpPr>
              <p:sp>
                <p:nvSpPr>
                  <p:cNvPr id="1112236" name="Freeform 172"/>
                  <p:cNvSpPr>
                    <a:spLocks/>
                  </p:cNvSpPr>
                  <p:nvPr/>
                </p:nvSpPr>
                <p:spPr bwMode="auto">
                  <a:xfrm>
                    <a:off x="3552" y="2372"/>
                    <a:ext cx="17" cy="22"/>
                  </a:xfrm>
                  <a:custGeom>
                    <a:avLst/>
                    <a:gdLst>
                      <a:gd name="T0" fmla="*/ 16 w 17"/>
                      <a:gd name="T1" fmla="*/ 0 h 22"/>
                      <a:gd name="T2" fmla="*/ 16 w 17"/>
                      <a:gd name="T3" fmla="*/ 21 h 22"/>
                      <a:gd name="T4" fmla="*/ 1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1" y="20"/>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7" name="Freeform 173"/>
                  <p:cNvSpPr>
                    <a:spLocks/>
                  </p:cNvSpPr>
                  <p:nvPr/>
                </p:nvSpPr>
                <p:spPr bwMode="auto">
                  <a:xfrm>
                    <a:off x="3550" y="2398"/>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8" name="Freeform 174"/>
                  <p:cNvSpPr>
                    <a:spLocks/>
                  </p:cNvSpPr>
                  <p:nvPr/>
                </p:nvSpPr>
                <p:spPr bwMode="auto">
                  <a:xfrm>
                    <a:off x="3550" y="2422"/>
                    <a:ext cx="17" cy="23"/>
                  </a:xfrm>
                  <a:custGeom>
                    <a:avLst/>
                    <a:gdLst>
                      <a:gd name="T0" fmla="*/ 16 w 17"/>
                      <a:gd name="T1" fmla="*/ 1 h 23"/>
                      <a:gd name="T2" fmla="*/ 16 w 17"/>
                      <a:gd name="T3" fmla="*/ 22 h 23"/>
                      <a:gd name="T4" fmla="*/ 0 w 17"/>
                      <a:gd name="T5" fmla="*/ 20 h 23"/>
                      <a:gd name="T6" fmla="*/ 0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9" name="Freeform 175"/>
                  <p:cNvSpPr>
                    <a:spLocks/>
                  </p:cNvSpPr>
                  <p:nvPr/>
                </p:nvSpPr>
                <p:spPr bwMode="auto">
                  <a:xfrm>
                    <a:off x="3550" y="2448"/>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40" name="Freeform 176"/>
                  <p:cNvSpPr>
                    <a:spLocks/>
                  </p:cNvSpPr>
                  <p:nvPr/>
                </p:nvSpPr>
                <p:spPr bwMode="auto">
                  <a:xfrm>
                    <a:off x="3550" y="2472"/>
                    <a:ext cx="17" cy="22"/>
                  </a:xfrm>
                  <a:custGeom>
                    <a:avLst/>
                    <a:gdLst>
                      <a:gd name="T0" fmla="*/ 16 w 17"/>
                      <a:gd name="T1" fmla="*/ 1 h 22"/>
                      <a:gd name="T2" fmla="*/ 16 w 17"/>
                      <a:gd name="T3" fmla="*/ 21 h 22"/>
                      <a:gd name="T4" fmla="*/ 0 w 17"/>
                      <a:gd name="T5" fmla="*/ 20 h 22"/>
                      <a:gd name="T6" fmla="*/ 0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grpSp>
          <p:nvGrpSpPr>
            <p:cNvPr id="1112241" name="Group 177"/>
            <p:cNvGrpSpPr>
              <a:grpSpLocks/>
            </p:cNvGrpSpPr>
            <p:nvPr/>
          </p:nvGrpSpPr>
          <p:grpSpPr bwMode="auto">
            <a:xfrm>
              <a:off x="3594" y="2101"/>
              <a:ext cx="213" cy="501"/>
              <a:chOff x="3594" y="2101"/>
              <a:chExt cx="213" cy="501"/>
            </a:xfrm>
          </p:grpSpPr>
          <p:grpSp>
            <p:nvGrpSpPr>
              <p:cNvPr id="1112242" name="Group 178"/>
              <p:cNvGrpSpPr>
                <a:grpSpLocks/>
              </p:cNvGrpSpPr>
              <p:nvPr/>
            </p:nvGrpSpPr>
            <p:grpSpPr bwMode="auto">
              <a:xfrm>
                <a:off x="3594" y="2101"/>
                <a:ext cx="213" cy="501"/>
                <a:chOff x="3594" y="2101"/>
                <a:chExt cx="213" cy="501"/>
              </a:xfrm>
            </p:grpSpPr>
            <p:sp>
              <p:nvSpPr>
                <p:cNvPr id="1112243" name="Freeform 179"/>
                <p:cNvSpPr>
                  <a:spLocks/>
                </p:cNvSpPr>
                <p:nvPr/>
              </p:nvSpPr>
              <p:spPr bwMode="auto">
                <a:xfrm>
                  <a:off x="3594" y="2101"/>
                  <a:ext cx="213" cy="476"/>
                </a:xfrm>
                <a:custGeom>
                  <a:avLst/>
                  <a:gdLst>
                    <a:gd name="T0" fmla="*/ 212 w 213"/>
                    <a:gd name="T1" fmla="*/ 6 h 476"/>
                    <a:gd name="T2" fmla="*/ 151 w 213"/>
                    <a:gd name="T3" fmla="*/ 469 h 476"/>
                    <a:gd name="T4" fmla="*/ 0 w 213"/>
                    <a:gd name="T5" fmla="*/ 475 h 476"/>
                    <a:gd name="T6" fmla="*/ 11 w 213"/>
                    <a:gd name="T7" fmla="*/ 0 h 476"/>
                    <a:gd name="T8" fmla="*/ 212 w 213"/>
                    <a:gd name="T9" fmla="*/ 6 h 476"/>
                  </a:gdLst>
                  <a:ahLst/>
                  <a:cxnLst>
                    <a:cxn ang="0">
                      <a:pos x="T0" y="T1"/>
                    </a:cxn>
                    <a:cxn ang="0">
                      <a:pos x="T2" y="T3"/>
                    </a:cxn>
                    <a:cxn ang="0">
                      <a:pos x="T4" y="T5"/>
                    </a:cxn>
                    <a:cxn ang="0">
                      <a:pos x="T6" y="T7"/>
                    </a:cxn>
                    <a:cxn ang="0">
                      <a:pos x="T8" y="T9"/>
                    </a:cxn>
                  </a:cxnLst>
                  <a:rect l="0" t="0" r="r" b="b"/>
                  <a:pathLst>
                    <a:path w="213" h="476">
                      <a:moveTo>
                        <a:pt x="212" y="6"/>
                      </a:moveTo>
                      <a:lnTo>
                        <a:pt x="151" y="469"/>
                      </a:lnTo>
                      <a:lnTo>
                        <a:pt x="0" y="475"/>
                      </a:lnTo>
                      <a:lnTo>
                        <a:pt x="11" y="0"/>
                      </a:lnTo>
                      <a:lnTo>
                        <a:pt x="212" y="6"/>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44" name="Freeform 180"/>
                <p:cNvSpPr>
                  <a:spLocks/>
                </p:cNvSpPr>
                <p:nvPr/>
              </p:nvSpPr>
              <p:spPr bwMode="auto">
                <a:xfrm>
                  <a:off x="3594" y="2569"/>
                  <a:ext cx="152" cy="33"/>
                </a:xfrm>
                <a:custGeom>
                  <a:avLst/>
                  <a:gdLst>
                    <a:gd name="T0" fmla="*/ 151 w 152"/>
                    <a:gd name="T1" fmla="*/ 0 h 33"/>
                    <a:gd name="T2" fmla="*/ 0 w 152"/>
                    <a:gd name="T3" fmla="*/ 6 h 33"/>
                    <a:gd name="T4" fmla="*/ 0 w 152"/>
                    <a:gd name="T5" fmla="*/ 32 h 33"/>
                    <a:gd name="T6" fmla="*/ 148 w 152"/>
                    <a:gd name="T7" fmla="*/ 25 h 33"/>
                    <a:gd name="T8" fmla="*/ 151 w 152"/>
                    <a:gd name="T9" fmla="*/ 0 h 33"/>
                  </a:gdLst>
                  <a:ahLst/>
                  <a:cxnLst>
                    <a:cxn ang="0">
                      <a:pos x="T0" y="T1"/>
                    </a:cxn>
                    <a:cxn ang="0">
                      <a:pos x="T2" y="T3"/>
                    </a:cxn>
                    <a:cxn ang="0">
                      <a:pos x="T4" y="T5"/>
                    </a:cxn>
                    <a:cxn ang="0">
                      <a:pos x="T6" y="T7"/>
                    </a:cxn>
                    <a:cxn ang="0">
                      <a:pos x="T8" y="T9"/>
                    </a:cxn>
                  </a:cxnLst>
                  <a:rect l="0" t="0" r="r" b="b"/>
                  <a:pathLst>
                    <a:path w="152" h="33">
                      <a:moveTo>
                        <a:pt x="151" y="0"/>
                      </a:moveTo>
                      <a:lnTo>
                        <a:pt x="0" y="6"/>
                      </a:lnTo>
                      <a:lnTo>
                        <a:pt x="0" y="32"/>
                      </a:lnTo>
                      <a:lnTo>
                        <a:pt x="148" y="25"/>
                      </a:lnTo>
                      <a:lnTo>
                        <a:pt x="151" y="0"/>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2245" name="Group 181"/>
              <p:cNvGrpSpPr>
                <a:grpSpLocks/>
              </p:cNvGrpSpPr>
              <p:nvPr/>
            </p:nvGrpSpPr>
            <p:grpSpPr bwMode="auto">
              <a:xfrm>
                <a:off x="3615" y="2110"/>
                <a:ext cx="187" cy="22"/>
                <a:chOff x="3615" y="2110"/>
                <a:chExt cx="187" cy="22"/>
              </a:xfrm>
            </p:grpSpPr>
            <p:sp>
              <p:nvSpPr>
                <p:cNvPr id="1112246" name="Oval 182"/>
                <p:cNvSpPr>
                  <a:spLocks noChangeArrowheads="1"/>
                </p:cNvSpPr>
                <p:nvPr/>
              </p:nvSpPr>
              <p:spPr bwMode="auto">
                <a:xfrm>
                  <a:off x="3786" y="2116"/>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47" name="Oval 183"/>
                <p:cNvSpPr>
                  <a:spLocks noChangeArrowheads="1"/>
                </p:cNvSpPr>
                <p:nvPr/>
              </p:nvSpPr>
              <p:spPr bwMode="auto">
                <a:xfrm>
                  <a:off x="3615" y="2110"/>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12248" name="Group 184"/>
              <p:cNvGrpSpPr>
                <a:grpSpLocks/>
              </p:cNvGrpSpPr>
              <p:nvPr/>
            </p:nvGrpSpPr>
            <p:grpSpPr bwMode="auto">
              <a:xfrm>
                <a:off x="3601" y="2557"/>
                <a:ext cx="143" cy="21"/>
                <a:chOff x="3601" y="2557"/>
                <a:chExt cx="143" cy="21"/>
              </a:xfrm>
            </p:grpSpPr>
            <p:sp>
              <p:nvSpPr>
                <p:cNvPr id="1112249" name="Oval 185"/>
                <p:cNvSpPr>
                  <a:spLocks noChangeArrowheads="1"/>
                </p:cNvSpPr>
                <p:nvPr/>
              </p:nvSpPr>
              <p:spPr bwMode="auto">
                <a:xfrm>
                  <a:off x="3728" y="2557"/>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50" name="Oval 186"/>
                <p:cNvSpPr>
                  <a:spLocks noChangeArrowheads="1"/>
                </p:cNvSpPr>
                <p:nvPr/>
              </p:nvSpPr>
              <p:spPr bwMode="auto">
                <a:xfrm>
                  <a:off x="3601" y="2562"/>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sp>
        <p:nvSpPr>
          <p:cNvPr id="1112251" name="Rectangle 187"/>
          <p:cNvSpPr>
            <a:spLocks noChangeArrowheads="1"/>
          </p:cNvSpPr>
          <p:nvPr/>
        </p:nvSpPr>
        <p:spPr bwMode="auto">
          <a:xfrm>
            <a:off x="8683623" y="3974307"/>
            <a:ext cx="1913409"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Electronic Files</a:t>
            </a:r>
          </a:p>
        </p:txBody>
      </p:sp>
      <p:pic>
        <p:nvPicPr>
          <p:cNvPr id="1112252" name="Picture 18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2263" y="3225800"/>
            <a:ext cx="628650" cy="628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112253" name="Group 189"/>
          <p:cNvGrpSpPr>
            <a:grpSpLocks/>
          </p:cNvGrpSpPr>
          <p:nvPr/>
        </p:nvGrpSpPr>
        <p:grpSpPr bwMode="auto">
          <a:xfrm>
            <a:off x="5903913" y="1254126"/>
            <a:ext cx="730250" cy="511175"/>
            <a:chOff x="2763" y="695"/>
            <a:chExt cx="460" cy="322"/>
          </a:xfrm>
        </p:grpSpPr>
        <p:grpSp>
          <p:nvGrpSpPr>
            <p:cNvPr id="1112254" name="Group 190"/>
            <p:cNvGrpSpPr>
              <a:grpSpLocks/>
            </p:cNvGrpSpPr>
            <p:nvPr/>
          </p:nvGrpSpPr>
          <p:grpSpPr bwMode="auto">
            <a:xfrm>
              <a:off x="2763" y="695"/>
              <a:ext cx="356" cy="292"/>
              <a:chOff x="2763" y="695"/>
              <a:chExt cx="356" cy="292"/>
            </a:xfrm>
          </p:grpSpPr>
          <p:grpSp>
            <p:nvGrpSpPr>
              <p:cNvPr id="1112255" name="Group 191"/>
              <p:cNvGrpSpPr>
                <a:grpSpLocks/>
              </p:cNvGrpSpPr>
              <p:nvPr/>
            </p:nvGrpSpPr>
            <p:grpSpPr bwMode="auto">
              <a:xfrm>
                <a:off x="2763" y="695"/>
                <a:ext cx="356" cy="292"/>
                <a:chOff x="2763" y="695"/>
                <a:chExt cx="356" cy="292"/>
              </a:xfrm>
            </p:grpSpPr>
            <p:grpSp>
              <p:nvGrpSpPr>
                <p:cNvPr id="1112256" name="Group 192"/>
                <p:cNvGrpSpPr>
                  <a:grpSpLocks/>
                </p:cNvGrpSpPr>
                <p:nvPr/>
              </p:nvGrpSpPr>
              <p:grpSpPr bwMode="auto">
                <a:xfrm>
                  <a:off x="2763" y="860"/>
                  <a:ext cx="356" cy="127"/>
                  <a:chOff x="2763" y="860"/>
                  <a:chExt cx="356" cy="127"/>
                </a:xfrm>
              </p:grpSpPr>
              <p:sp>
                <p:nvSpPr>
                  <p:cNvPr id="1112257" name="Freeform 193"/>
                  <p:cNvSpPr>
                    <a:spLocks/>
                  </p:cNvSpPr>
                  <p:nvPr/>
                </p:nvSpPr>
                <p:spPr bwMode="auto">
                  <a:xfrm>
                    <a:off x="2914" y="860"/>
                    <a:ext cx="204" cy="127"/>
                  </a:xfrm>
                  <a:custGeom>
                    <a:avLst/>
                    <a:gdLst>
                      <a:gd name="T0" fmla="*/ 0 w 204"/>
                      <a:gd name="T1" fmla="*/ 37 h 127"/>
                      <a:gd name="T2" fmla="*/ 0 w 204"/>
                      <a:gd name="T3" fmla="*/ 126 h 127"/>
                      <a:gd name="T4" fmla="*/ 203 w 204"/>
                      <a:gd name="T5" fmla="*/ 61 h 127"/>
                      <a:gd name="T6" fmla="*/ 203 w 204"/>
                      <a:gd name="T7" fmla="*/ 0 h 127"/>
                      <a:gd name="T8" fmla="*/ 0 w 204"/>
                      <a:gd name="T9" fmla="*/ 37 h 127"/>
                    </a:gdLst>
                    <a:ahLst/>
                    <a:cxnLst>
                      <a:cxn ang="0">
                        <a:pos x="T0" y="T1"/>
                      </a:cxn>
                      <a:cxn ang="0">
                        <a:pos x="T2" y="T3"/>
                      </a:cxn>
                      <a:cxn ang="0">
                        <a:pos x="T4" y="T5"/>
                      </a:cxn>
                      <a:cxn ang="0">
                        <a:pos x="T6" y="T7"/>
                      </a:cxn>
                      <a:cxn ang="0">
                        <a:pos x="T8" y="T9"/>
                      </a:cxn>
                    </a:cxnLst>
                    <a:rect l="0" t="0" r="r" b="b"/>
                    <a:pathLst>
                      <a:path w="204" h="127">
                        <a:moveTo>
                          <a:pt x="0" y="37"/>
                        </a:moveTo>
                        <a:lnTo>
                          <a:pt x="0" y="126"/>
                        </a:lnTo>
                        <a:lnTo>
                          <a:pt x="203" y="61"/>
                        </a:lnTo>
                        <a:lnTo>
                          <a:pt x="203" y="0"/>
                        </a:lnTo>
                        <a:lnTo>
                          <a:pt x="0" y="37"/>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58" name="Freeform 194"/>
                  <p:cNvSpPr>
                    <a:spLocks/>
                  </p:cNvSpPr>
                  <p:nvPr/>
                </p:nvSpPr>
                <p:spPr bwMode="auto">
                  <a:xfrm>
                    <a:off x="2763" y="889"/>
                    <a:ext cx="152" cy="98"/>
                  </a:xfrm>
                  <a:custGeom>
                    <a:avLst/>
                    <a:gdLst>
                      <a:gd name="T0" fmla="*/ 151 w 152"/>
                      <a:gd name="T1" fmla="*/ 8 h 98"/>
                      <a:gd name="T2" fmla="*/ 151 w 152"/>
                      <a:gd name="T3" fmla="*/ 97 h 98"/>
                      <a:gd name="T4" fmla="*/ 0 w 152"/>
                      <a:gd name="T5" fmla="*/ 75 h 98"/>
                      <a:gd name="T6" fmla="*/ 0 w 152"/>
                      <a:gd name="T7" fmla="*/ 0 h 98"/>
                      <a:gd name="T8" fmla="*/ 151 w 152"/>
                      <a:gd name="T9" fmla="*/ 8 h 98"/>
                    </a:gdLst>
                    <a:ahLst/>
                    <a:cxnLst>
                      <a:cxn ang="0">
                        <a:pos x="T0" y="T1"/>
                      </a:cxn>
                      <a:cxn ang="0">
                        <a:pos x="T2" y="T3"/>
                      </a:cxn>
                      <a:cxn ang="0">
                        <a:pos x="T4" y="T5"/>
                      </a:cxn>
                      <a:cxn ang="0">
                        <a:pos x="T6" y="T7"/>
                      </a:cxn>
                      <a:cxn ang="0">
                        <a:pos x="T8" y="T9"/>
                      </a:cxn>
                    </a:cxnLst>
                    <a:rect l="0" t="0" r="r" b="b"/>
                    <a:pathLst>
                      <a:path w="152" h="98">
                        <a:moveTo>
                          <a:pt x="151" y="8"/>
                        </a:moveTo>
                        <a:lnTo>
                          <a:pt x="151" y="97"/>
                        </a:lnTo>
                        <a:lnTo>
                          <a:pt x="0" y="75"/>
                        </a:lnTo>
                        <a:lnTo>
                          <a:pt x="0" y="0"/>
                        </a:lnTo>
                        <a:lnTo>
                          <a:pt x="151" y="8"/>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59" name="Freeform 195"/>
                  <p:cNvSpPr>
                    <a:spLocks/>
                  </p:cNvSpPr>
                  <p:nvPr/>
                </p:nvSpPr>
                <p:spPr bwMode="auto">
                  <a:xfrm>
                    <a:off x="2764" y="861"/>
                    <a:ext cx="355" cy="39"/>
                  </a:xfrm>
                  <a:custGeom>
                    <a:avLst/>
                    <a:gdLst>
                      <a:gd name="T0" fmla="*/ 0 w 355"/>
                      <a:gd name="T1" fmla="*/ 29 h 39"/>
                      <a:gd name="T2" fmla="*/ 152 w 355"/>
                      <a:gd name="T3" fmla="*/ 38 h 39"/>
                      <a:gd name="T4" fmla="*/ 354 w 355"/>
                      <a:gd name="T5" fmla="*/ 0 h 39"/>
                      <a:gd name="T6" fmla="*/ 205 w 355"/>
                      <a:gd name="T7" fmla="*/ 0 h 39"/>
                      <a:gd name="T8" fmla="*/ 0 w 355"/>
                      <a:gd name="T9" fmla="*/ 29 h 39"/>
                    </a:gdLst>
                    <a:ahLst/>
                    <a:cxnLst>
                      <a:cxn ang="0">
                        <a:pos x="T0" y="T1"/>
                      </a:cxn>
                      <a:cxn ang="0">
                        <a:pos x="T2" y="T3"/>
                      </a:cxn>
                      <a:cxn ang="0">
                        <a:pos x="T4" y="T5"/>
                      </a:cxn>
                      <a:cxn ang="0">
                        <a:pos x="T6" y="T7"/>
                      </a:cxn>
                      <a:cxn ang="0">
                        <a:pos x="T8" y="T9"/>
                      </a:cxn>
                    </a:cxnLst>
                    <a:rect l="0" t="0" r="r" b="b"/>
                    <a:pathLst>
                      <a:path w="355" h="39">
                        <a:moveTo>
                          <a:pt x="0" y="29"/>
                        </a:moveTo>
                        <a:lnTo>
                          <a:pt x="152" y="38"/>
                        </a:lnTo>
                        <a:lnTo>
                          <a:pt x="354" y="0"/>
                        </a:lnTo>
                        <a:lnTo>
                          <a:pt x="205" y="0"/>
                        </a:lnTo>
                        <a:lnTo>
                          <a:pt x="0" y="29"/>
                        </a:lnTo>
                      </a:path>
                    </a:pathLst>
                  </a:custGeom>
                  <a:solidFill>
                    <a:srgbClr val="C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112260" name="Freeform 196"/>
                <p:cNvSpPr>
                  <a:spLocks/>
                </p:cNvSpPr>
                <p:nvPr/>
              </p:nvSpPr>
              <p:spPr bwMode="auto">
                <a:xfrm>
                  <a:off x="2878" y="849"/>
                  <a:ext cx="129" cy="37"/>
                </a:xfrm>
                <a:custGeom>
                  <a:avLst/>
                  <a:gdLst>
                    <a:gd name="T0" fmla="*/ 0 w 129"/>
                    <a:gd name="T1" fmla="*/ 20 h 37"/>
                    <a:gd name="T2" fmla="*/ 0 w 129"/>
                    <a:gd name="T3" fmla="*/ 31 h 37"/>
                    <a:gd name="T4" fmla="*/ 59 w 129"/>
                    <a:gd name="T5" fmla="*/ 36 h 37"/>
                    <a:gd name="T6" fmla="*/ 128 w 129"/>
                    <a:gd name="T7" fmla="*/ 23 h 37"/>
                    <a:gd name="T8" fmla="*/ 128 w 129"/>
                    <a:gd name="T9" fmla="*/ 0 h 37"/>
                    <a:gd name="T10" fmla="*/ 0 w 129"/>
                    <a:gd name="T11" fmla="*/ 20 h 37"/>
                  </a:gdLst>
                  <a:ahLst/>
                  <a:cxnLst>
                    <a:cxn ang="0">
                      <a:pos x="T0" y="T1"/>
                    </a:cxn>
                    <a:cxn ang="0">
                      <a:pos x="T2" y="T3"/>
                    </a:cxn>
                    <a:cxn ang="0">
                      <a:pos x="T4" y="T5"/>
                    </a:cxn>
                    <a:cxn ang="0">
                      <a:pos x="T6" y="T7"/>
                    </a:cxn>
                    <a:cxn ang="0">
                      <a:pos x="T8" y="T9"/>
                    </a:cxn>
                    <a:cxn ang="0">
                      <a:pos x="T10" y="T11"/>
                    </a:cxn>
                  </a:cxnLst>
                  <a:rect l="0" t="0" r="r" b="b"/>
                  <a:pathLst>
                    <a:path w="129" h="37">
                      <a:moveTo>
                        <a:pt x="0" y="20"/>
                      </a:moveTo>
                      <a:lnTo>
                        <a:pt x="0" y="31"/>
                      </a:lnTo>
                      <a:lnTo>
                        <a:pt x="59" y="36"/>
                      </a:lnTo>
                      <a:lnTo>
                        <a:pt x="128" y="23"/>
                      </a:lnTo>
                      <a:lnTo>
                        <a:pt x="128" y="0"/>
                      </a:lnTo>
                      <a:lnTo>
                        <a:pt x="0" y="2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2261" name="Group 197"/>
                <p:cNvGrpSpPr>
                  <a:grpSpLocks/>
                </p:cNvGrpSpPr>
                <p:nvPr/>
              </p:nvGrpSpPr>
              <p:grpSpPr bwMode="auto">
                <a:xfrm>
                  <a:off x="2791" y="695"/>
                  <a:ext cx="286" cy="183"/>
                  <a:chOff x="2791" y="695"/>
                  <a:chExt cx="286" cy="183"/>
                </a:xfrm>
              </p:grpSpPr>
              <p:sp>
                <p:nvSpPr>
                  <p:cNvPr id="1112262" name="Freeform 198"/>
                  <p:cNvSpPr>
                    <a:spLocks/>
                  </p:cNvSpPr>
                  <p:nvPr/>
                </p:nvSpPr>
                <p:spPr bwMode="auto">
                  <a:xfrm>
                    <a:off x="2913" y="695"/>
                    <a:ext cx="164" cy="178"/>
                  </a:xfrm>
                  <a:custGeom>
                    <a:avLst/>
                    <a:gdLst>
                      <a:gd name="T0" fmla="*/ 23 w 164"/>
                      <a:gd name="T1" fmla="*/ 177 h 178"/>
                      <a:gd name="T2" fmla="*/ 0 w 164"/>
                      <a:gd name="T3" fmla="*/ 5 h 178"/>
                      <a:gd name="T4" fmla="*/ 140 w 164"/>
                      <a:gd name="T5" fmla="*/ 0 h 178"/>
                      <a:gd name="T6" fmla="*/ 163 w 164"/>
                      <a:gd name="T7" fmla="*/ 153 h 178"/>
                      <a:gd name="T8" fmla="*/ 23 w 164"/>
                      <a:gd name="T9" fmla="*/ 177 h 178"/>
                    </a:gdLst>
                    <a:ahLst/>
                    <a:cxnLst>
                      <a:cxn ang="0">
                        <a:pos x="T0" y="T1"/>
                      </a:cxn>
                      <a:cxn ang="0">
                        <a:pos x="T2" y="T3"/>
                      </a:cxn>
                      <a:cxn ang="0">
                        <a:pos x="T4" y="T5"/>
                      </a:cxn>
                      <a:cxn ang="0">
                        <a:pos x="T6" y="T7"/>
                      </a:cxn>
                      <a:cxn ang="0">
                        <a:pos x="T8" y="T9"/>
                      </a:cxn>
                    </a:cxnLst>
                    <a:rect l="0" t="0" r="r" b="b"/>
                    <a:pathLst>
                      <a:path w="164" h="178">
                        <a:moveTo>
                          <a:pt x="23" y="177"/>
                        </a:moveTo>
                        <a:lnTo>
                          <a:pt x="0" y="5"/>
                        </a:lnTo>
                        <a:lnTo>
                          <a:pt x="140" y="0"/>
                        </a:lnTo>
                        <a:lnTo>
                          <a:pt x="163" y="153"/>
                        </a:lnTo>
                        <a:lnTo>
                          <a:pt x="23" y="177"/>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63" name="Freeform 199"/>
                  <p:cNvSpPr>
                    <a:spLocks/>
                  </p:cNvSpPr>
                  <p:nvPr/>
                </p:nvSpPr>
                <p:spPr bwMode="auto">
                  <a:xfrm>
                    <a:off x="2791" y="702"/>
                    <a:ext cx="147" cy="176"/>
                  </a:xfrm>
                  <a:custGeom>
                    <a:avLst/>
                    <a:gdLst>
                      <a:gd name="T0" fmla="*/ 122 w 147"/>
                      <a:gd name="T1" fmla="*/ 0 h 176"/>
                      <a:gd name="T2" fmla="*/ 0 w 147"/>
                      <a:gd name="T3" fmla="*/ 39 h 176"/>
                      <a:gd name="T4" fmla="*/ 16 w 147"/>
                      <a:gd name="T5" fmla="*/ 175 h 176"/>
                      <a:gd name="T6" fmla="*/ 146 w 147"/>
                      <a:gd name="T7" fmla="*/ 170 h 176"/>
                      <a:gd name="T8" fmla="*/ 122 w 147"/>
                      <a:gd name="T9" fmla="*/ 0 h 176"/>
                    </a:gdLst>
                    <a:ahLst/>
                    <a:cxnLst>
                      <a:cxn ang="0">
                        <a:pos x="T0" y="T1"/>
                      </a:cxn>
                      <a:cxn ang="0">
                        <a:pos x="T2" y="T3"/>
                      </a:cxn>
                      <a:cxn ang="0">
                        <a:pos x="T4" y="T5"/>
                      </a:cxn>
                      <a:cxn ang="0">
                        <a:pos x="T6" y="T7"/>
                      </a:cxn>
                      <a:cxn ang="0">
                        <a:pos x="T8" y="T9"/>
                      </a:cxn>
                    </a:cxnLst>
                    <a:rect l="0" t="0" r="r" b="b"/>
                    <a:pathLst>
                      <a:path w="147" h="176">
                        <a:moveTo>
                          <a:pt x="122" y="0"/>
                        </a:moveTo>
                        <a:lnTo>
                          <a:pt x="0" y="39"/>
                        </a:lnTo>
                        <a:lnTo>
                          <a:pt x="16" y="175"/>
                        </a:lnTo>
                        <a:lnTo>
                          <a:pt x="146" y="170"/>
                        </a:lnTo>
                        <a:lnTo>
                          <a:pt x="122" y="0"/>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64" name="Freeform 200"/>
                  <p:cNvSpPr>
                    <a:spLocks/>
                  </p:cNvSpPr>
                  <p:nvPr/>
                </p:nvSpPr>
                <p:spPr bwMode="auto">
                  <a:xfrm>
                    <a:off x="2940" y="713"/>
                    <a:ext cx="119" cy="134"/>
                  </a:xfrm>
                  <a:custGeom>
                    <a:avLst/>
                    <a:gdLst>
                      <a:gd name="T0" fmla="*/ 0 w 119"/>
                      <a:gd name="T1" fmla="*/ 7 h 134"/>
                      <a:gd name="T2" fmla="*/ 16 w 119"/>
                      <a:gd name="T3" fmla="*/ 133 h 134"/>
                      <a:gd name="T4" fmla="*/ 118 w 119"/>
                      <a:gd name="T5" fmla="*/ 119 h 134"/>
                      <a:gd name="T6" fmla="*/ 99 w 119"/>
                      <a:gd name="T7" fmla="*/ 0 h 134"/>
                      <a:gd name="T8" fmla="*/ 0 w 119"/>
                      <a:gd name="T9" fmla="*/ 7 h 134"/>
                    </a:gdLst>
                    <a:ahLst/>
                    <a:cxnLst>
                      <a:cxn ang="0">
                        <a:pos x="T0" y="T1"/>
                      </a:cxn>
                      <a:cxn ang="0">
                        <a:pos x="T2" y="T3"/>
                      </a:cxn>
                      <a:cxn ang="0">
                        <a:pos x="T4" y="T5"/>
                      </a:cxn>
                      <a:cxn ang="0">
                        <a:pos x="T6" y="T7"/>
                      </a:cxn>
                      <a:cxn ang="0">
                        <a:pos x="T8" y="T9"/>
                      </a:cxn>
                    </a:cxnLst>
                    <a:rect l="0" t="0" r="r" b="b"/>
                    <a:pathLst>
                      <a:path w="119" h="134">
                        <a:moveTo>
                          <a:pt x="0" y="7"/>
                        </a:moveTo>
                        <a:lnTo>
                          <a:pt x="16" y="133"/>
                        </a:lnTo>
                        <a:lnTo>
                          <a:pt x="118" y="119"/>
                        </a:lnTo>
                        <a:lnTo>
                          <a:pt x="99" y="0"/>
                        </a:lnTo>
                        <a:lnTo>
                          <a:pt x="0" y="7"/>
                        </a:lnTo>
                      </a:path>
                    </a:pathLst>
                  </a:custGeom>
                  <a:solidFill>
                    <a:srgbClr val="0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1112265" name="Group 201"/>
              <p:cNvGrpSpPr>
                <a:grpSpLocks/>
              </p:cNvGrpSpPr>
              <p:nvPr/>
            </p:nvGrpSpPr>
            <p:grpSpPr bwMode="auto">
              <a:xfrm>
                <a:off x="2988" y="874"/>
                <a:ext cx="117" cy="83"/>
                <a:chOff x="2988" y="874"/>
                <a:chExt cx="117" cy="83"/>
              </a:xfrm>
            </p:grpSpPr>
            <p:sp>
              <p:nvSpPr>
                <p:cNvPr id="1112266" name="Freeform 202"/>
                <p:cNvSpPr>
                  <a:spLocks/>
                </p:cNvSpPr>
                <p:nvPr/>
              </p:nvSpPr>
              <p:spPr bwMode="auto">
                <a:xfrm>
                  <a:off x="2988" y="874"/>
                  <a:ext cx="117" cy="83"/>
                </a:xfrm>
                <a:custGeom>
                  <a:avLst/>
                  <a:gdLst>
                    <a:gd name="T0" fmla="*/ 116 w 117"/>
                    <a:gd name="T1" fmla="*/ 0 h 83"/>
                    <a:gd name="T2" fmla="*/ 0 w 117"/>
                    <a:gd name="T3" fmla="*/ 25 h 83"/>
                    <a:gd name="T4" fmla="*/ 0 w 117"/>
                    <a:gd name="T5" fmla="*/ 82 h 83"/>
                    <a:gd name="T6" fmla="*/ 116 w 117"/>
                    <a:gd name="T7" fmla="*/ 47 h 83"/>
                    <a:gd name="T8" fmla="*/ 116 w 117"/>
                    <a:gd name="T9" fmla="*/ 0 h 83"/>
                  </a:gdLst>
                  <a:ahLst/>
                  <a:cxnLst>
                    <a:cxn ang="0">
                      <a:pos x="T0" y="T1"/>
                    </a:cxn>
                    <a:cxn ang="0">
                      <a:pos x="T2" y="T3"/>
                    </a:cxn>
                    <a:cxn ang="0">
                      <a:pos x="T4" y="T5"/>
                    </a:cxn>
                    <a:cxn ang="0">
                      <a:pos x="T6" y="T7"/>
                    </a:cxn>
                    <a:cxn ang="0">
                      <a:pos x="T8" y="T9"/>
                    </a:cxn>
                  </a:cxnLst>
                  <a:rect l="0" t="0" r="r" b="b"/>
                  <a:pathLst>
                    <a:path w="117" h="83">
                      <a:moveTo>
                        <a:pt x="116" y="0"/>
                      </a:moveTo>
                      <a:lnTo>
                        <a:pt x="0" y="25"/>
                      </a:lnTo>
                      <a:lnTo>
                        <a:pt x="0" y="82"/>
                      </a:lnTo>
                      <a:lnTo>
                        <a:pt x="116" y="47"/>
                      </a:lnTo>
                      <a:lnTo>
                        <a:pt x="116" y="0"/>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67" name="Line 203"/>
                <p:cNvSpPr>
                  <a:spLocks noChangeShapeType="1"/>
                </p:cNvSpPr>
                <p:nvPr/>
              </p:nvSpPr>
              <p:spPr bwMode="auto">
                <a:xfrm flipV="1">
                  <a:off x="3064" y="891"/>
                  <a:ext cx="28" cy="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68" name="Line 204"/>
                <p:cNvSpPr>
                  <a:spLocks noChangeShapeType="1"/>
                </p:cNvSpPr>
                <p:nvPr/>
              </p:nvSpPr>
              <p:spPr bwMode="auto">
                <a:xfrm flipH="1">
                  <a:off x="3009" y="905"/>
                  <a:ext cx="38" cy="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69" name="Line 205"/>
                <p:cNvSpPr>
                  <a:spLocks noChangeShapeType="1"/>
                </p:cNvSpPr>
                <p:nvPr/>
              </p:nvSpPr>
              <p:spPr bwMode="auto">
                <a:xfrm>
                  <a:off x="3054" y="885"/>
                  <a:ext cx="0" cy="5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70" name="Line 206"/>
                <p:cNvSpPr>
                  <a:spLocks noChangeShapeType="1"/>
                </p:cNvSpPr>
                <p:nvPr/>
              </p:nvSpPr>
              <p:spPr bwMode="auto">
                <a:xfrm>
                  <a:off x="2998" y="895"/>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71" name="Line 207"/>
                <p:cNvSpPr>
                  <a:spLocks noChangeShapeType="1"/>
                </p:cNvSpPr>
                <p:nvPr/>
              </p:nvSpPr>
              <p:spPr bwMode="auto">
                <a:xfrm flipH="1">
                  <a:off x="2998" y="895"/>
                  <a:ext cx="104"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72" name="Line 208"/>
                <p:cNvSpPr>
                  <a:spLocks noChangeShapeType="1"/>
                </p:cNvSpPr>
                <p:nvPr/>
              </p:nvSpPr>
              <p:spPr bwMode="auto">
                <a:xfrm flipV="1">
                  <a:off x="2998" y="884"/>
                  <a:ext cx="105" cy="2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nvGrpSpPr>
            <p:cNvPr id="1112273" name="Group 209"/>
            <p:cNvGrpSpPr>
              <a:grpSpLocks/>
            </p:cNvGrpSpPr>
            <p:nvPr/>
          </p:nvGrpSpPr>
          <p:grpSpPr bwMode="auto">
            <a:xfrm>
              <a:off x="2946" y="875"/>
              <a:ext cx="277" cy="142"/>
              <a:chOff x="2946" y="875"/>
              <a:chExt cx="277" cy="142"/>
            </a:xfrm>
          </p:grpSpPr>
          <p:grpSp>
            <p:nvGrpSpPr>
              <p:cNvPr id="1112274" name="Group 210"/>
              <p:cNvGrpSpPr>
                <a:grpSpLocks/>
              </p:cNvGrpSpPr>
              <p:nvPr/>
            </p:nvGrpSpPr>
            <p:grpSpPr bwMode="auto">
              <a:xfrm>
                <a:off x="2963" y="952"/>
                <a:ext cx="46" cy="35"/>
                <a:chOff x="2963" y="952"/>
                <a:chExt cx="46" cy="35"/>
              </a:xfrm>
            </p:grpSpPr>
            <p:sp>
              <p:nvSpPr>
                <p:cNvPr id="1112275" name="Freeform 211"/>
                <p:cNvSpPr>
                  <a:spLocks/>
                </p:cNvSpPr>
                <p:nvPr/>
              </p:nvSpPr>
              <p:spPr bwMode="auto">
                <a:xfrm>
                  <a:off x="2963" y="952"/>
                  <a:ext cx="24" cy="34"/>
                </a:xfrm>
                <a:custGeom>
                  <a:avLst/>
                  <a:gdLst>
                    <a:gd name="T0" fmla="*/ 7 w 24"/>
                    <a:gd name="T1" fmla="*/ 0 h 34"/>
                    <a:gd name="T2" fmla="*/ 0 w 24"/>
                    <a:gd name="T3" fmla="*/ 30 h 34"/>
                    <a:gd name="T4" fmla="*/ 17 w 24"/>
                    <a:gd name="T5" fmla="*/ 33 h 34"/>
                    <a:gd name="T6" fmla="*/ 23 w 24"/>
                    <a:gd name="T7" fmla="*/ 1 h 34"/>
                    <a:gd name="T8" fmla="*/ 7 w 24"/>
                    <a:gd name="T9" fmla="*/ 0 h 34"/>
                  </a:gdLst>
                  <a:ahLst/>
                  <a:cxnLst>
                    <a:cxn ang="0">
                      <a:pos x="T0" y="T1"/>
                    </a:cxn>
                    <a:cxn ang="0">
                      <a:pos x="T2" y="T3"/>
                    </a:cxn>
                    <a:cxn ang="0">
                      <a:pos x="T4" y="T5"/>
                    </a:cxn>
                    <a:cxn ang="0">
                      <a:pos x="T6" y="T7"/>
                    </a:cxn>
                    <a:cxn ang="0">
                      <a:pos x="T8" y="T9"/>
                    </a:cxn>
                  </a:cxnLst>
                  <a:rect l="0" t="0" r="r" b="b"/>
                  <a:pathLst>
                    <a:path w="24" h="34">
                      <a:moveTo>
                        <a:pt x="7" y="0"/>
                      </a:moveTo>
                      <a:lnTo>
                        <a:pt x="0" y="30"/>
                      </a:lnTo>
                      <a:lnTo>
                        <a:pt x="17" y="33"/>
                      </a:lnTo>
                      <a:lnTo>
                        <a:pt x="23" y="1"/>
                      </a:lnTo>
                      <a:lnTo>
                        <a:pt x="7" y="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76" name="Freeform 212"/>
                <p:cNvSpPr>
                  <a:spLocks/>
                </p:cNvSpPr>
                <p:nvPr/>
              </p:nvSpPr>
              <p:spPr bwMode="auto">
                <a:xfrm>
                  <a:off x="2973" y="957"/>
                  <a:ext cx="36" cy="30"/>
                </a:xfrm>
                <a:custGeom>
                  <a:avLst/>
                  <a:gdLst>
                    <a:gd name="T0" fmla="*/ 2 w 36"/>
                    <a:gd name="T1" fmla="*/ 1 h 30"/>
                    <a:gd name="T2" fmla="*/ 0 w 36"/>
                    <a:gd name="T3" fmla="*/ 29 h 30"/>
                    <a:gd name="T4" fmla="*/ 35 w 36"/>
                    <a:gd name="T5" fmla="*/ 13 h 30"/>
                    <a:gd name="T6" fmla="*/ 21 w 36"/>
                    <a:gd name="T7" fmla="*/ 9 h 30"/>
                    <a:gd name="T8" fmla="*/ 8 w 36"/>
                    <a:gd name="T9" fmla="*/ 16 h 30"/>
                    <a:gd name="T10" fmla="*/ 12 w 36"/>
                    <a:gd name="T11" fmla="*/ 0 h 30"/>
                    <a:gd name="T12" fmla="*/ 2 w 36"/>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 y="1"/>
                      </a:moveTo>
                      <a:lnTo>
                        <a:pt x="0" y="29"/>
                      </a:lnTo>
                      <a:lnTo>
                        <a:pt x="35" y="13"/>
                      </a:lnTo>
                      <a:lnTo>
                        <a:pt x="21" y="9"/>
                      </a:lnTo>
                      <a:lnTo>
                        <a:pt x="8" y="16"/>
                      </a:lnTo>
                      <a:lnTo>
                        <a:pt x="12" y="0"/>
                      </a:lnTo>
                      <a:lnTo>
                        <a:pt x="2" y="1"/>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2277" name="Group 213"/>
              <p:cNvGrpSpPr>
                <a:grpSpLocks/>
              </p:cNvGrpSpPr>
              <p:nvPr/>
            </p:nvGrpSpPr>
            <p:grpSpPr bwMode="auto">
              <a:xfrm>
                <a:off x="2946" y="875"/>
                <a:ext cx="277" cy="142"/>
                <a:chOff x="2946" y="875"/>
                <a:chExt cx="277" cy="142"/>
              </a:xfrm>
            </p:grpSpPr>
            <p:sp>
              <p:nvSpPr>
                <p:cNvPr id="1112278" name="Freeform 214"/>
                <p:cNvSpPr>
                  <a:spLocks/>
                </p:cNvSpPr>
                <p:nvPr/>
              </p:nvSpPr>
              <p:spPr bwMode="auto">
                <a:xfrm>
                  <a:off x="2952" y="875"/>
                  <a:ext cx="271" cy="126"/>
                </a:xfrm>
                <a:custGeom>
                  <a:avLst/>
                  <a:gdLst>
                    <a:gd name="T0" fmla="*/ 0 w 271"/>
                    <a:gd name="T1" fmla="*/ 53 h 126"/>
                    <a:gd name="T2" fmla="*/ 128 w 271"/>
                    <a:gd name="T3" fmla="*/ 125 h 126"/>
                    <a:gd name="T4" fmla="*/ 270 w 271"/>
                    <a:gd name="T5" fmla="*/ 54 h 126"/>
                    <a:gd name="T6" fmla="*/ 162 w 271"/>
                    <a:gd name="T7" fmla="*/ 0 h 126"/>
                    <a:gd name="T8" fmla="*/ 0 w 271"/>
                    <a:gd name="T9" fmla="*/ 53 h 126"/>
                  </a:gdLst>
                  <a:ahLst/>
                  <a:cxnLst>
                    <a:cxn ang="0">
                      <a:pos x="T0" y="T1"/>
                    </a:cxn>
                    <a:cxn ang="0">
                      <a:pos x="T2" y="T3"/>
                    </a:cxn>
                    <a:cxn ang="0">
                      <a:pos x="T4" y="T5"/>
                    </a:cxn>
                    <a:cxn ang="0">
                      <a:pos x="T6" y="T7"/>
                    </a:cxn>
                    <a:cxn ang="0">
                      <a:pos x="T8" y="T9"/>
                    </a:cxn>
                  </a:cxnLst>
                  <a:rect l="0" t="0" r="r" b="b"/>
                  <a:pathLst>
                    <a:path w="271" h="126">
                      <a:moveTo>
                        <a:pt x="0" y="53"/>
                      </a:moveTo>
                      <a:lnTo>
                        <a:pt x="128" y="125"/>
                      </a:lnTo>
                      <a:lnTo>
                        <a:pt x="270" y="54"/>
                      </a:lnTo>
                      <a:lnTo>
                        <a:pt x="162" y="0"/>
                      </a:lnTo>
                      <a:lnTo>
                        <a:pt x="0" y="53"/>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79" name="Freeform 215"/>
                <p:cNvSpPr>
                  <a:spLocks/>
                </p:cNvSpPr>
                <p:nvPr/>
              </p:nvSpPr>
              <p:spPr bwMode="auto">
                <a:xfrm>
                  <a:off x="2946" y="927"/>
                  <a:ext cx="137" cy="90"/>
                </a:xfrm>
                <a:custGeom>
                  <a:avLst/>
                  <a:gdLst>
                    <a:gd name="T0" fmla="*/ 5 w 137"/>
                    <a:gd name="T1" fmla="*/ 0 h 90"/>
                    <a:gd name="T2" fmla="*/ 136 w 137"/>
                    <a:gd name="T3" fmla="*/ 73 h 90"/>
                    <a:gd name="T4" fmla="*/ 131 w 137"/>
                    <a:gd name="T5" fmla="*/ 89 h 90"/>
                    <a:gd name="T6" fmla="*/ 0 w 137"/>
                    <a:gd name="T7" fmla="*/ 14 h 90"/>
                    <a:gd name="T8" fmla="*/ 5 w 137"/>
                    <a:gd name="T9" fmla="*/ 0 h 90"/>
                  </a:gdLst>
                  <a:ahLst/>
                  <a:cxnLst>
                    <a:cxn ang="0">
                      <a:pos x="T0" y="T1"/>
                    </a:cxn>
                    <a:cxn ang="0">
                      <a:pos x="T2" y="T3"/>
                    </a:cxn>
                    <a:cxn ang="0">
                      <a:pos x="T4" y="T5"/>
                    </a:cxn>
                    <a:cxn ang="0">
                      <a:pos x="T6" y="T7"/>
                    </a:cxn>
                    <a:cxn ang="0">
                      <a:pos x="T8" y="T9"/>
                    </a:cxn>
                  </a:cxnLst>
                  <a:rect l="0" t="0" r="r" b="b"/>
                  <a:pathLst>
                    <a:path w="137" h="90">
                      <a:moveTo>
                        <a:pt x="5" y="0"/>
                      </a:moveTo>
                      <a:lnTo>
                        <a:pt x="136" y="73"/>
                      </a:lnTo>
                      <a:lnTo>
                        <a:pt x="131" y="89"/>
                      </a:lnTo>
                      <a:lnTo>
                        <a:pt x="0" y="14"/>
                      </a:lnTo>
                      <a:lnTo>
                        <a:pt x="5" y="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0" name="Freeform 216"/>
                <p:cNvSpPr>
                  <a:spLocks/>
                </p:cNvSpPr>
                <p:nvPr/>
              </p:nvSpPr>
              <p:spPr bwMode="auto">
                <a:xfrm>
                  <a:off x="3076" y="929"/>
                  <a:ext cx="147" cy="88"/>
                </a:xfrm>
                <a:custGeom>
                  <a:avLst/>
                  <a:gdLst>
                    <a:gd name="T0" fmla="*/ 0 w 147"/>
                    <a:gd name="T1" fmla="*/ 87 h 88"/>
                    <a:gd name="T2" fmla="*/ 4 w 147"/>
                    <a:gd name="T3" fmla="*/ 70 h 88"/>
                    <a:gd name="T4" fmla="*/ 146 w 147"/>
                    <a:gd name="T5" fmla="*/ 0 h 88"/>
                    <a:gd name="T6" fmla="*/ 140 w 147"/>
                    <a:gd name="T7" fmla="*/ 12 h 88"/>
                    <a:gd name="T8" fmla="*/ 0 w 147"/>
                    <a:gd name="T9" fmla="*/ 87 h 88"/>
                  </a:gdLst>
                  <a:ahLst/>
                  <a:cxnLst>
                    <a:cxn ang="0">
                      <a:pos x="T0" y="T1"/>
                    </a:cxn>
                    <a:cxn ang="0">
                      <a:pos x="T2" y="T3"/>
                    </a:cxn>
                    <a:cxn ang="0">
                      <a:pos x="T4" y="T5"/>
                    </a:cxn>
                    <a:cxn ang="0">
                      <a:pos x="T6" y="T7"/>
                    </a:cxn>
                    <a:cxn ang="0">
                      <a:pos x="T8" y="T9"/>
                    </a:cxn>
                  </a:cxnLst>
                  <a:rect l="0" t="0" r="r" b="b"/>
                  <a:pathLst>
                    <a:path w="147" h="88">
                      <a:moveTo>
                        <a:pt x="0" y="87"/>
                      </a:moveTo>
                      <a:lnTo>
                        <a:pt x="4" y="70"/>
                      </a:lnTo>
                      <a:lnTo>
                        <a:pt x="146" y="0"/>
                      </a:lnTo>
                      <a:lnTo>
                        <a:pt x="140" y="12"/>
                      </a:lnTo>
                      <a:lnTo>
                        <a:pt x="0" y="87"/>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1" name="Freeform 217"/>
                <p:cNvSpPr>
                  <a:spLocks/>
                </p:cNvSpPr>
                <p:nvPr/>
              </p:nvSpPr>
              <p:spPr bwMode="auto">
                <a:xfrm>
                  <a:off x="3002" y="934"/>
                  <a:ext cx="110" cy="57"/>
                </a:xfrm>
                <a:custGeom>
                  <a:avLst/>
                  <a:gdLst>
                    <a:gd name="T0" fmla="*/ 0 w 110"/>
                    <a:gd name="T1" fmla="*/ 14 h 57"/>
                    <a:gd name="T2" fmla="*/ 37 w 110"/>
                    <a:gd name="T3" fmla="*/ 0 h 57"/>
                    <a:gd name="T4" fmla="*/ 109 w 110"/>
                    <a:gd name="T5" fmla="*/ 37 h 57"/>
                    <a:gd name="T6" fmla="*/ 72 w 110"/>
                    <a:gd name="T7" fmla="*/ 56 h 57"/>
                    <a:gd name="T8" fmla="*/ 0 w 110"/>
                    <a:gd name="T9" fmla="*/ 14 h 57"/>
                  </a:gdLst>
                  <a:ahLst/>
                  <a:cxnLst>
                    <a:cxn ang="0">
                      <a:pos x="T0" y="T1"/>
                    </a:cxn>
                    <a:cxn ang="0">
                      <a:pos x="T2" y="T3"/>
                    </a:cxn>
                    <a:cxn ang="0">
                      <a:pos x="T4" y="T5"/>
                    </a:cxn>
                    <a:cxn ang="0">
                      <a:pos x="T6" y="T7"/>
                    </a:cxn>
                    <a:cxn ang="0">
                      <a:pos x="T8" y="T9"/>
                    </a:cxn>
                  </a:cxnLst>
                  <a:rect l="0" t="0" r="r" b="b"/>
                  <a:pathLst>
                    <a:path w="110" h="57">
                      <a:moveTo>
                        <a:pt x="0" y="14"/>
                      </a:moveTo>
                      <a:lnTo>
                        <a:pt x="37" y="0"/>
                      </a:lnTo>
                      <a:lnTo>
                        <a:pt x="109" y="37"/>
                      </a:lnTo>
                      <a:lnTo>
                        <a:pt x="72" y="56"/>
                      </a:lnTo>
                      <a:lnTo>
                        <a:pt x="0" y="14"/>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2" name="Freeform 218"/>
                <p:cNvSpPr>
                  <a:spLocks/>
                </p:cNvSpPr>
                <p:nvPr/>
              </p:nvSpPr>
              <p:spPr bwMode="auto">
                <a:xfrm>
                  <a:off x="3047" y="896"/>
                  <a:ext cx="162" cy="75"/>
                </a:xfrm>
                <a:custGeom>
                  <a:avLst/>
                  <a:gdLst>
                    <a:gd name="T0" fmla="*/ 0 w 162"/>
                    <a:gd name="T1" fmla="*/ 36 h 75"/>
                    <a:gd name="T2" fmla="*/ 70 w 162"/>
                    <a:gd name="T3" fmla="*/ 74 h 75"/>
                    <a:gd name="T4" fmla="*/ 161 w 162"/>
                    <a:gd name="T5" fmla="*/ 32 h 75"/>
                    <a:gd name="T6" fmla="*/ 95 w 162"/>
                    <a:gd name="T7" fmla="*/ 0 h 75"/>
                    <a:gd name="T8" fmla="*/ 0 w 162"/>
                    <a:gd name="T9" fmla="*/ 36 h 75"/>
                  </a:gdLst>
                  <a:ahLst/>
                  <a:cxnLst>
                    <a:cxn ang="0">
                      <a:pos x="T0" y="T1"/>
                    </a:cxn>
                    <a:cxn ang="0">
                      <a:pos x="T2" y="T3"/>
                    </a:cxn>
                    <a:cxn ang="0">
                      <a:pos x="T4" y="T5"/>
                    </a:cxn>
                    <a:cxn ang="0">
                      <a:pos x="T6" y="T7"/>
                    </a:cxn>
                    <a:cxn ang="0">
                      <a:pos x="T8" y="T9"/>
                    </a:cxn>
                  </a:cxnLst>
                  <a:rect l="0" t="0" r="r" b="b"/>
                  <a:pathLst>
                    <a:path w="162" h="75">
                      <a:moveTo>
                        <a:pt x="0" y="36"/>
                      </a:moveTo>
                      <a:lnTo>
                        <a:pt x="70" y="74"/>
                      </a:lnTo>
                      <a:lnTo>
                        <a:pt x="161" y="32"/>
                      </a:lnTo>
                      <a:lnTo>
                        <a:pt x="95" y="0"/>
                      </a:lnTo>
                      <a:lnTo>
                        <a:pt x="0" y="36"/>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3" name="Freeform 219"/>
                <p:cNvSpPr>
                  <a:spLocks/>
                </p:cNvSpPr>
                <p:nvPr/>
              </p:nvSpPr>
              <p:spPr bwMode="auto">
                <a:xfrm>
                  <a:off x="2963" y="879"/>
                  <a:ext cx="177" cy="68"/>
                </a:xfrm>
                <a:custGeom>
                  <a:avLst/>
                  <a:gdLst>
                    <a:gd name="T0" fmla="*/ 36 w 177"/>
                    <a:gd name="T1" fmla="*/ 67 h 68"/>
                    <a:gd name="T2" fmla="*/ 0 w 177"/>
                    <a:gd name="T3" fmla="*/ 48 h 68"/>
                    <a:gd name="T4" fmla="*/ 148 w 177"/>
                    <a:gd name="T5" fmla="*/ 0 h 68"/>
                    <a:gd name="T6" fmla="*/ 176 w 177"/>
                    <a:gd name="T7" fmla="*/ 13 h 68"/>
                    <a:gd name="T8" fmla="*/ 36 w 177"/>
                    <a:gd name="T9" fmla="*/ 67 h 68"/>
                  </a:gdLst>
                  <a:ahLst/>
                  <a:cxnLst>
                    <a:cxn ang="0">
                      <a:pos x="T0" y="T1"/>
                    </a:cxn>
                    <a:cxn ang="0">
                      <a:pos x="T2" y="T3"/>
                    </a:cxn>
                    <a:cxn ang="0">
                      <a:pos x="T4" y="T5"/>
                    </a:cxn>
                    <a:cxn ang="0">
                      <a:pos x="T6" y="T7"/>
                    </a:cxn>
                    <a:cxn ang="0">
                      <a:pos x="T8" y="T9"/>
                    </a:cxn>
                  </a:cxnLst>
                  <a:rect l="0" t="0" r="r" b="b"/>
                  <a:pathLst>
                    <a:path w="177" h="68">
                      <a:moveTo>
                        <a:pt x="36" y="67"/>
                      </a:moveTo>
                      <a:lnTo>
                        <a:pt x="0" y="48"/>
                      </a:lnTo>
                      <a:lnTo>
                        <a:pt x="148" y="0"/>
                      </a:lnTo>
                      <a:lnTo>
                        <a:pt x="176" y="13"/>
                      </a:lnTo>
                      <a:lnTo>
                        <a:pt x="36" y="67"/>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4" name="Line 220"/>
                <p:cNvSpPr>
                  <a:spLocks noChangeShapeType="1"/>
                </p:cNvSpPr>
                <p:nvPr/>
              </p:nvSpPr>
              <p:spPr bwMode="auto">
                <a:xfrm flipV="1">
                  <a:off x="2966" y="880"/>
                  <a:ext cx="151" cy="53"/>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5" name="Line 221"/>
                <p:cNvSpPr>
                  <a:spLocks noChangeShapeType="1"/>
                </p:cNvSpPr>
                <p:nvPr/>
              </p:nvSpPr>
              <p:spPr bwMode="auto">
                <a:xfrm flipV="1">
                  <a:off x="2981" y="885"/>
                  <a:ext cx="146" cy="54"/>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6" name="Line 222"/>
                <p:cNvSpPr>
                  <a:spLocks noChangeShapeType="1"/>
                </p:cNvSpPr>
                <p:nvPr/>
              </p:nvSpPr>
              <p:spPr bwMode="auto">
                <a:xfrm flipV="1">
                  <a:off x="2990" y="889"/>
                  <a:ext cx="142" cy="55"/>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7" name="Line 223"/>
                <p:cNvSpPr>
                  <a:spLocks noChangeShapeType="1"/>
                </p:cNvSpPr>
                <p:nvPr/>
              </p:nvSpPr>
              <p:spPr bwMode="auto">
                <a:xfrm flipV="1">
                  <a:off x="3011" y="898"/>
                  <a:ext cx="141" cy="5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8" name="Line 224"/>
                <p:cNvSpPr>
                  <a:spLocks noChangeShapeType="1"/>
                </p:cNvSpPr>
                <p:nvPr/>
              </p:nvSpPr>
              <p:spPr bwMode="auto">
                <a:xfrm flipV="1">
                  <a:off x="3023" y="905"/>
                  <a:ext cx="139" cy="5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9" name="Line 225"/>
                <p:cNvSpPr>
                  <a:spLocks noChangeShapeType="1"/>
                </p:cNvSpPr>
                <p:nvPr/>
              </p:nvSpPr>
              <p:spPr bwMode="auto">
                <a:xfrm flipV="1">
                  <a:off x="3033" y="910"/>
                  <a:ext cx="140"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0" name="Line 226"/>
                <p:cNvSpPr>
                  <a:spLocks noChangeShapeType="1"/>
                </p:cNvSpPr>
                <p:nvPr/>
              </p:nvSpPr>
              <p:spPr bwMode="auto">
                <a:xfrm flipV="1">
                  <a:off x="3048" y="916"/>
                  <a:ext cx="136"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1" name="Line 227"/>
                <p:cNvSpPr>
                  <a:spLocks noChangeShapeType="1"/>
                </p:cNvSpPr>
                <p:nvPr/>
              </p:nvSpPr>
              <p:spPr bwMode="auto">
                <a:xfrm flipV="1">
                  <a:off x="3061" y="923"/>
                  <a:ext cx="133"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2" name="Line 228"/>
                <p:cNvSpPr>
                  <a:spLocks noChangeShapeType="1"/>
                </p:cNvSpPr>
                <p:nvPr/>
              </p:nvSpPr>
              <p:spPr bwMode="auto">
                <a:xfrm>
                  <a:off x="3015" y="944"/>
                  <a:ext cx="73" cy="41"/>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3" name="Line 229"/>
                <p:cNvSpPr>
                  <a:spLocks noChangeShapeType="1"/>
                </p:cNvSpPr>
                <p:nvPr/>
              </p:nvSpPr>
              <p:spPr bwMode="auto">
                <a:xfrm>
                  <a:off x="3031" y="938"/>
                  <a:ext cx="72" cy="3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4" name="Line 230"/>
                <p:cNvSpPr>
                  <a:spLocks noChangeShapeType="1"/>
                </p:cNvSpPr>
                <p:nvPr/>
              </p:nvSpPr>
              <p:spPr bwMode="auto">
                <a:xfrm>
                  <a:off x="3062" y="927"/>
                  <a:ext cx="69" cy="3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5" name="Line 231"/>
                <p:cNvSpPr>
                  <a:spLocks noChangeShapeType="1"/>
                </p:cNvSpPr>
                <p:nvPr/>
              </p:nvSpPr>
              <p:spPr bwMode="auto">
                <a:xfrm>
                  <a:off x="3079" y="919"/>
                  <a:ext cx="68" cy="3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6" name="Line 232"/>
                <p:cNvSpPr>
                  <a:spLocks noChangeShapeType="1"/>
                </p:cNvSpPr>
                <p:nvPr/>
              </p:nvSpPr>
              <p:spPr bwMode="auto">
                <a:xfrm>
                  <a:off x="3094" y="914"/>
                  <a:ext cx="67" cy="3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7" name="Line 233"/>
                <p:cNvSpPr>
                  <a:spLocks noChangeShapeType="1"/>
                </p:cNvSpPr>
                <p:nvPr/>
              </p:nvSpPr>
              <p:spPr bwMode="auto">
                <a:xfrm>
                  <a:off x="3110" y="908"/>
                  <a:ext cx="64" cy="35"/>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8" name="Line 234"/>
                <p:cNvSpPr>
                  <a:spLocks noChangeShapeType="1"/>
                </p:cNvSpPr>
                <p:nvPr/>
              </p:nvSpPr>
              <p:spPr bwMode="auto">
                <a:xfrm>
                  <a:off x="3125" y="902"/>
                  <a:ext cx="66" cy="34"/>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9" name="Line 235"/>
                <p:cNvSpPr>
                  <a:spLocks noChangeShapeType="1"/>
                </p:cNvSpPr>
                <p:nvPr/>
              </p:nvSpPr>
              <p:spPr bwMode="auto">
                <a:xfrm>
                  <a:off x="2984" y="920"/>
                  <a:ext cx="35" cy="1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0" name="Line 236"/>
                <p:cNvSpPr>
                  <a:spLocks noChangeShapeType="1"/>
                </p:cNvSpPr>
                <p:nvPr/>
              </p:nvSpPr>
              <p:spPr bwMode="auto">
                <a:xfrm>
                  <a:off x="3009" y="914"/>
                  <a:ext cx="32" cy="1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1" name="Line 237"/>
                <p:cNvSpPr>
                  <a:spLocks noChangeShapeType="1"/>
                </p:cNvSpPr>
                <p:nvPr/>
              </p:nvSpPr>
              <p:spPr bwMode="auto">
                <a:xfrm>
                  <a:off x="3027" y="907"/>
                  <a:ext cx="34" cy="1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2" name="Line 238"/>
                <p:cNvSpPr>
                  <a:spLocks noChangeShapeType="1"/>
                </p:cNvSpPr>
                <p:nvPr/>
              </p:nvSpPr>
              <p:spPr bwMode="auto">
                <a:xfrm>
                  <a:off x="3047" y="898"/>
                  <a:ext cx="34" cy="1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3" name="Line 239"/>
                <p:cNvSpPr>
                  <a:spLocks noChangeShapeType="1"/>
                </p:cNvSpPr>
                <p:nvPr/>
              </p:nvSpPr>
              <p:spPr bwMode="auto">
                <a:xfrm>
                  <a:off x="3070" y="891"/>
                  <a:ext cx="30" cy="1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4" name="Line 240"/>
                <p:cNvSpPr>
                  <a:spLocks noChangeShapeType="1"/>
                </p:cNvSpPr>
                <p:nvPr/>
              </p:nvSpPr>
              <p:spPr bwMode="auto">
                <a:xfrm>
                  <a:off x="3092" y="886"/>
                  <a:ext cx="29" cy="16"/>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graphicFrame>
        <p:nvGraphicFramePr>
          <p:cNvPr id="1112305" name="Object 241"/>
          <p:cNvGraphicFramePr>
            <a:graphicFrameLocks/>
          </p:cNvGraphicFramePr>
          <p:nvPr/>
        </p:nvGraphicFramePr>
        <p:xfrm>
          <a:off x="6602414" y="1146175"/>
          <a:ext cx="477837" cy="731838"/>
        </p:xfrm>
        <a:graphic>
          <a:graphicData uri="http://schemas.openxmlformats.org/presentationml/2006/ole">
            <mc:AlternateContent xmlns:mc="http://schemas.openxmlformats.org/markup-compatibility/2006">
              <mc:Choice xmlns:v="urn:schemas-microsoft-com:vml" Requires="v">
                <p:oleObj name="ClipArt" r:id="rId4" imgW="2389467" imgH="3662906" progId="MS_ClipArt_Gallery.2">
                  <p:embed/>
                </p:oleObj>
              </mc:Choice>
              <mc:Fallback>
                <p:oleObj name="ClipArt" r:id="rId4" imgW="2389467" imgH="3662906" progId="MS_ClipArt_Gallery.2">
                  <p:embed/>
                  <p:pic>
                    <p:nvPicPr>
                      <p:cNvPr id="1112305" name="Object 24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2414" y="1146175"/>
                        <a:ext cx="477837" cy="7318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3" name="Picture 2" descr="A blue and white logo&#10;&#10;Description automatically generated">
            <a:extLst>
              <a:ext uri="{FF2B5EF4-FFF2-40B4-BE49-F238E27FC236}">
                <a16:creationId xmlns:a16="http://schemas.microsoft.com/office/drawing/2014/main" id="{C0CC17BA-02C6-180C-40BD-037B08C2F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7539" y="3535363"/>
            <a:ext cx="892173" cy="892173"/>
          </a:xfrm>
          <a:prstGeom prst="rect">
            <a:avLst/>
          </a:prstGeom>
        </p:spPr>
      </p:pic>
    </p:spTree>
    <p:extLst>
      <p:ext uri="{BB962C8B-B14F-4D97-AF65-F5344CB8AC3E}">
        <p14:creationId xmlns:p14="http://schemas.microsoft.com/office/powerpoint/2010/main" val="3947593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148" name="Rectangle 60"/>
          <p:cNvSpPr>
            <a:spLocks noGrp="1" noChangeArrowheads="1"/>
          </p:cNvSpPr>
          <p:nvPr>
            <p:ph type="title"/>
          </p:nvPr>
        </p:nvSpPr>
        <p:spPr/>
        <p:txBody>
          <a:bodyPr/>
          <a:lstStyle/>
          <a:p>
            <a:r>
              <a:rPr lang="en-US" sz="4000" dirty="0"/>
              <a:t>The Traditional Approach</a:t>
            </a:r>
            <a:br>
              <a:rPr lang="en-US" sz="4000" dirty="0"/>
            </a:br>
            <a:endParaRPr lang="en-US" sz="4000" dirty="0"/>
          </a:p>
        </p:txBody>
      </p:sp>
      <p:sp>
        <p:nvSpPr>
          <p:cNvPr id="1113091" name="Rectangle 3"/>
          <p:cNvSpPr>
            <a:spLocks noChangeArrowheads="1"/>
          </p:cNvSpPr>
          <p:nvPr/>
        </p:nvSpPr>
        <p:spPr bwMode="auto">
          <a:xfrm>
            <a:off x="2547938" y="5843588"/>
            <a:ext cx="8953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3092" name="Group 4"/>
          <p:cNvGrpSpPr>
            <a:grpSpLocks/>
          </p:cNvGrpSpPr>
          <p:nvPr/>
        </p:nvGrpSpPr>
        <p:grpSpPr bwMode="auto">
          <a:xfrm>
            <a:off x="2695576" y="5181601"/>
            <a:ext cx="601663" cy="606425"/>
            <a:chOff x="723" y="3038"/>
            <a:chExt cx="379" cy="382"/>
          </a:xfrm>
        </p:grpSpPr>
        <p:sp>
          <p:nvSpPr>
            <p:cNvPr id="1113093" name="Rectangle 5"/>
            <p:cNvSpPr>
              <a:spLocks noChangeArrowheads="1"/>
            </p:cNvSpPr>
            <p:nvPr/>
          </p:nvSpPr>
          <p:spPr bwMode="auto">
            <a:xfrm>
              <a:off x="723" y="3094"/>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094" name="Group 6"/>
            <p:cNvGrpSpPr>
              <a:grpSpLocks/>
            </p:cNvGrpSpPr>
            <p:nvPr/>
          </p:nvGrpSpPr>
          <p:grpSpPr bwMode="auto">
            <a:xfrm>
              <a:off x="724" y="3038"/>
              <a:ext cx="378" cy="382"/>
              <a:chOff x="724" y="3038"/>
              <a:chExt cx="378" cy="382"/>
            </a:xfrm>
          </p:grpSpPr>
          <p:sp>
            <p:nvSpPr>
              <p:cNvPr id="1113095" name="Line 7"/>
              <p:cNvSpPr>
                <a:spLocks noChangeShapeType="1"/>
              </p:cNvSpPr>
              <p:nvPr/>
            </p:nvSpPr>
            <p:spPr bwMode="auto">
              <a:xfrm>
                <a:off x="724" y="3087"/>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096" name="Line 8"/>
              <p:cNvSpPr>
                <a:spLocks noChangeShapeType="1"/>
              </p:cNvSpPr>
              <p:nvPr/>
            </p:nvSpPr>
            <p:spPr bwMode="auto">
              <a:xfrm>
                <a:off x="1102" y="308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097" name="Oval 9"/>
              <p:cNvSpPr>
                <a:spLocks noChangeArrowheads="1"/>
              </p:cNvSpPr>
              <p:nvPr/>
            </p:nvSpPr>
            <p:spPr bwMode="auto">
              <a:xfrm>
                <a:off x="725" y="3038"/>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098" name="Oval 10"/>
              <p:cNvSpPr>
                <a:spLocks noChangeArrowheads="1"/>
              </p:cNvSpPr>
              <p:nvPr/>
            </p:nvSpPr>
            <p:spPr bwMode="auto">
              <a:xfrm>
                <a:off x="725" y="3331"/>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3099" name="Rectangle 11"/>
          <p:cNvSpPr>
            <a:spLocks noChangeArrowheads="1"/>
          </p:cNvSpPr>
          <p:nvPr/>
        </p:nvSpPr>
        <p:spPr bwMode="auto">
          <a:xfrm>
            <a:off x="8491538" y="5843588"/>
            <a:ext cx="8953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3100" name="Group 12"/>
          <p:cNvGrpSpPr>
            <a:grpSpLocks/>
          </p:cNvGrpSpPr>
          <p:nvPr/>
        </p:nvGrpSpPr>
        <p:grpSpPr bwMode="auto">
          <a:xfrm>
            <a:off x="8639176" y="5181601"/>
            <a:ext cx="601663" cy="606425"/>
            <a:chOff x="4467" y="3038"/>
            <a:chExt cx="379" cy="382"/>
          </a:xfrm>
        </p:grpSpPr>
        <p:sp>
          <p:nvSpPr>
            <p:cNvPr id="1113101" name="Rectangle 13"/>
            <p:cNvSpPr>
              <a:spLocks noChangeArrowheads="1"/>
            </p:cNvSpPr>
            <p:nvPr/>
          </p:nvSpPr>
          <p:spPr bwMode="auto">
            <a:xfrm>
              <a:off x="4467" y="3094"/>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102" name="Group 14"/>
            <p:cNvGrpSpPr>
              <a:grpSpLocks/>
            </p:cNvGrpSpPr>
            <p:nvPr/>
          </p:nvGrpSpPr>
          <p:grpSpPr bwMode="auto">
            <a:xfrm>
              <a:off x="4468" y="3038"/>
              <a:ext cx="378" cy="382"/>
              <a:chOff x="4468" y="3038"/>
              <a:chExt cx="378" cy="382"/>
            </a:xfrm>
          </p:grpSpPr>
          <p:sp>
            <p:nvSpPr>
              <p:cNvPr id="1113103" name="Line 15"/>
              <p:cNvSpPr>
                <a:spLocks noChangeShapeType="1"/>
              </p:cNvSpPr>
              <p:nvPr/>
            </p:nvSpPr>
            <p:spPr bwMode="auto">
              <a:xfrm>
                <a:off x="4468" y="3087"/>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04" name="Line 16"/>
              <p:cNvSpPr>
                <a:spLocks noChangeShapeType="1"/>
              </p:cNvSpPr>
              <p:nvPr/>
            </p:nvSpPr>
            <p:spPr bwMode="auto">
              <a:xfrm>
                <a:off x="4846" y="308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05" name="Oval 17"/>
              <p:cNvSpPr>
                <a:spLocks noChangeArrowheads="1"/>
              </p:cNvSpPr>
              <p:nvPr/>
            </p:nvSpPr>
            <p:spPr bwMode="auto">
              <a:xfrm>
                <a:off x="4469" y="3038"/>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06" name="Oval 18"/>
              <p:cNvSpPr>
                <a:spLocks noChangeArrowheads="1"/>
              </p:cNvSpPr>
              <p:nvPr/>
            </p:nvSpPr>
            <p:spPr bwMode="auto">
              <a:xfrm>
                <a:off x="4469" y="3331"/>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3107" name="Rectangle 19"/>
          <p:cNvSpPr>
            <a:spLocks noChangeArrowheads="1"/>
          </p:cNvSpPr>
          <p:nvPr/>
        </p:nvSpPr>
        <p:spPr bwMode="auto">
          <a:xfrm>
            <a:off x="4757738" y="5843588"/>
            <a:ext cx="8953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sp>
        <p:nvSpPr>
          <p:cNvPr id="1113108" name="Rectangle 20"/>
          <p:cNvSpPr>
            <a:spLocks noChangeArrowheads="1"/>
          </p:cNvSpPr>
          <p:nvPr/>
        </p:nvSpPr>
        <p:spPr bwMode="auto">
          <a:xfrm>
            <a:off x="4905375" y="5270501"/>
            <a:ext cx="596900" cy="434975"/>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109" name="Group 21"/>
          <p:cNvGrpSpPr>
            <a:grpSpLocks/>
          </p:cNvGrpSpPr>
          <p:nvPr/>
        </p:nvGrpSpPr>
        <p:grpSpPr bwMode="auto">
          <a:xfrm>
            <a:off x="4906964" y="5181601"/>
            <a:ext cx="600075" cy="606425"/>
            <a:chOff x="2116" y="3038"/>
            <a:chExt cx="378" cy="382"/>
          </a:xfrm>
        </p:grpSpPr>
        <p:sp>
          <p:nvSpPr>
            <p:cNvPr id="1113110" name="Line 22"/>
            <p:cNvSpPr>
              <a:spLocks noChangeShapeType="1"/>
            </p:cNvSpPr>
            <p:nvPr/>
          </p:nvSpPr>
          <p:spPr bwMode="auto">
            <a:xfrm>
              <a:off x="2116" y="3087"/>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1" name="Line 23"/>
            <p:cNvSpPr>
              <a:spLocks noChangeShapeType="1"/>
            </p:cNvSpPr>
            <p:nvPr/>
          </p:nvSpPr>
          <p:spPr bwMode="auto">
            <a:xfrm>
              <a:off x="2494" y="308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2" name="Oval 24"/>
            <p:cNvSpPr>
              <a:spLocks noChangeArrowheads="1"/>
            </p:cNvSpPr>
            <p:nvPr/>
          </p:nvSpPr>
          <p:spPr bwMode="auto">
            <a:xfrm>
              <a:off x="2117" y="3038"/>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3" name="Oval 25"/>
            <p:cNvSpPr>
              <a:spLocks noChangeArrowheads="1"/>
            </p:cNvSpPr>
            <p:nvPr/>
          </p:nvSpPr>
          <p:spPr bwMode="auto">
            <a:xfrm>
              <a:off x="2117" y="3331"/>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113114" name="Rectangle 26"/>
          <p:cNvSpPr>
            <a:spLocks noChangeArrowheads="1"/>
          </p:cNvSpPr>
          <p:nvPr/>
        </p:nvSpPr>
        <p:spPr bwMode="auto">
          <a:xfrm>
            <a:off x="6635751" y="5387975"/>
            <a:ext cx="698909" cy="5854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sz="3200" b="1"/>
              <a:t>. . .</a:t>
            </a:r>
          </a:p>
        </p:txBody>
      </p:sp>
      <p:sp>
        <p:nvSpPr>
          <p:cNvPr id="1113115" name="Rectangle 27"/>
          <p:cNvSpPr>
            <a:spLocks noChangeArrowheads="1"/>
          </p:cNvSpPr>
          <p:nvPr/>
        </p:nvSpPr>
        <p:spPr bwMode="auto">
          <a:xfrm>
            <a:off x="2392363" y="4462463"/>
            <a:ext cx="1206500" cy="3683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6" name="Rectangle 28"/>
          <p:cNvSpPr>
            <a:spLocks noChangeArrowheads="1"/>
          </p:cNvSpPr>
          <p:nvPr/>
        </p:nvSpPr>
        <p:spPr bwMode="auto">
          <a:xfrm>
            <a:off x="8335963" y="4479925"/>
            <a:ext cx="1206500" cy="3683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7" name="Rectangle 29"/>
          <p:cNvSpPr>
            <a:spLocks noChangeArrowheads="1"/>
          </p:cNvSpPr>
          <p:nvPr/>
        </p:nvSpPr>
        <p:spPr bwMode="auto">
          <a:xfrm>
            <a:off x="4602163" y="4479925"/>
            <a:ext cx="1206500" cy="3683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8" name="Line 30"/>
          <p:cNvSpPr>
            <a:spLocks noChangeShapeType="1"/>
          </p:cNvSpPr>
          <p:nvPr/>
        </p:nvSpPr>
        <p:spPr bwMode="auto">
          <a:xfrm>
            <a:off x="2995613" y="4854575"/>
            <a:ext cx="0" cy="3810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9" name="Line 31"/>
          <p:cNvSpPr>
            <a:spLocks noChangeShapeType="1"/>
          </p:cNvSpPr>
          <p:nvPr/>
        </p:nvSpPr>
        <p:spPr bwMode="auto">
          <a:xfrm>
            <a:off x="5205413" y="4854575"/>
            <a:ext cx="0" cy="3810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0" name="Line 32"/>
          <p:cNvSpPr>
            <a:spLocks noChangeShapeType="1"/>
          </p:cNvSpPr>
          <p:nvPr/>
        </p:nvSpPr>
        <p:spPr bwMode="auto">
          <a:xfrm>
            <a:off x="8939213" y="4854575"/>
            <a:ext cx="0" cy="3810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1" name="Rectangle 33"/>
          <p:cNvSpPr>
            <a:spLocks noChangeArrowheads="1"/>
          </p:cNvSpPr>
          <p:nvPr/>
        </p:nvSpPr>
        <p:spPr bwMode="auto">
          <a:xfrm>
            <a:off x="4754563" y="3184525"/>
            <a:ext cx="2120900" cy="520700"/>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2" name="Rectangle 34"/>
          <p:cNvSpPr>
            <a:spLocks noChangeArrowheads="1"/>
          </p:cNvSpPr>
          <p:nvPr/>
        </p:nvSpPr>
        <p:spPr bwMode="auto">
          <a:xfrm>
            <a:off x="4792663" y="3276600"/>
            <a:ext cx="20510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Integration System</a:t>
            </a:r>
          </a:p>
        </p:txBody>
      </p:sp>
      <p:sp>
        <p:nvSpPr>
          <p:cNvPr id="1113123" name="Line 35"/>
          <p:cNvSpPr>
            <a:spLocks noChangeShapeType="1"/>
          </p:cNvSpPr>
          <p:nvPr/>
        </p:nvSpPr>
        <p:spPr bwMode="auto">
          <a:xfrm flipV="1">
            <a:off x="2690813" y="3711575"/>
            <a:ext cx="24384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4" name="Line 36"/>
          <p:cNvSpPr>
            <a:spLocks noChangeShapeType="1"/>
          </p:cNvSpPr>
          <p:nvPr/>
        </p:nvSpPr>
        <p:spPr bwMode="auto">
          <a:xfrm flipV="1">
            <a:off x="5053013" y="3711575"/>
            <a:ext cx="4572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5" name="Line 37"/>
          <p:cNvSpPr>
            <a:spLocks noChangeShapeType="1"/>
          </p:cNvSpPr>
          <p:nvPr/>
        </p:nvSpPr>
        <p:spPr bwMode="auto">
          <a:xfrm flipH="1" flipV="1">
            <a:off x="6348413" y="3711575"/>
            <a:ext cx="24384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6" name="Line 38"/>
          <p:cNvSpPr>
            <a:spLocks noChangeShapeType="1"/>
          </p:cNvSpPr>
          <p:nvPr/>
        </p:nvSpPr>
        <p:spPr bwMode="auto">
          <a:xfrm flipH="1">
            <a:off x="2995613" y="3711575"/>
            <a:ext cx="23622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7" name="Line 39"/>
          <p:cNvSpPr>
            <a:spLocks noChangeShapeType="1"/>
          </p:cNvSpPr>
          <p:nvPr/>
        </p:nvSpPr>
        <p:spPr bwMode="auto">
          <a:xfrm flipH="1">
            <a:off x="5129213" y="3711575"/>
            <a:ext cx="4572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8" name="Line 40"/>
          <p:cNvSpPr>
            <a:spLocks noChangeShapeType="1"/>
          </p:cNvSpPr>
          <p:nvPr/>
        </p:nvSpPr>
        <p:spPr bwMode="auto">
          <a:xfrm>
            <a:off x="6653213" y="3711575"/>
            <a:ext cx="23622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9" name="Rectangle 41"/>
          <p:cNvSpPr>
            <a:spLocks noChangeArrowheads="1"/>
          </p:cNvSpPr>
          <p:nvPr/>
        </p:nvSpPr>
        <p:spPr bwMode="auto">
          <a:xfrm>
            <a:off x="5873751" y="3925888"/>
            <a:ext cx="474489"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t>. . .</a:t>
            </a:r>
          </a:p>
        </p:txBody>
      </p:sp>
      <p:grpSp>
        <p:nvGrpSpPr>
          <p:cNvPr id="1113130" name="Group 42"/>
          <p:cNvGrpSpPr>
            <a:grpSpLocks/>
          </p:cNvGrpSpPr>
          <p:nvPr/>
        </p:nvGrpSpPr>
        <p:grpSpPr bwMode="auto">
          <a:xfrm>
            <a:off x="7910513" y="3184525"/>
            <a:ext cx="1041400" cy="469900"/>
            <a:chOff x="4008" y="1780"/>
            <a:chExt cx="656" cy="296"/>
          </a:xfrm>
        </p:grpSpPr>
        <p:sp>
          <p:nvSpPr>
            <p:cNvPr id="1113131" name="Rectangle 43"/>
            <p:cNvSpPr>
              <a:spLocks noChangeArrowheads="1"/>
            </p:cNvSpPr>
            <p:nvPr/>
          </p:nvSpPr>
          <p:spPr bwMode="auto">
            <a:xfrm>
              <a:off x="4008" y="1824"/>
              <a:ext cx="652" cy="212"/>
            </a:xfrm>
            <a:prstGeom prst="rect">
              <a:avLst/>
            </a:prstGeom>
            <a:gradFill rotWithShape="0">
              <a:gsLst>
                <a:gs pos="0">
                  <a:srgbClr val="FF9900"/>
                </a:gs>
                <a:gs pos="50000">
                  <a:srgbClr val="FF9900">
                    <a:gamma/>
                    <a:tint val="50196"/>
                    <a:invGamma/>
                  </a:srgbClr>
                </a:gs>
                <a:gs pos="100000">
                  <a:srgbClr val="FF9900"/>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132" name="Group 44"/>
            <p:cNvGrpSpPr>
              <a:grpSpLocks/>
            </p:cNvGrpSpPr>
            <p:nvPr/>
          </p:nvGrpSpPr>
          <p:grpSpPr bwMode="auto">
            <a:xfrm>
              <a:off x="4012" y="1780"/>
              <a:ext cx="652" cy="296"/>
              <a:chOff x="4012" y="1780"/>
              <a:chExt cx="652" cy="296"/>
            </a:xfrm>
          </p:grpSpPr>
          <p:sp>
            <p:nvSpPr>
              <p:cNvPr id="1113133" name="Line 45"/>
              <p:cNvSpPr>
                <a:spLocks noChangeShapeType="1"/>
              </p:cNvSpPr>
              <p:nvPr/>
            </p:nvSpPr>
            <p:spPr bwMode="auto">
              <a:xfrm>
                <a:off x="4013" y="1818"/>
                <a:ext cx="0" cy="22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4" name="Line 46"/>
              <p:cNvSpPr>
                <a:spLocks noChangeShapeType="1"/>
              </p:cNvSpPr>
              <p:nvPr/>
            </p:nvSpPr>
            <p:spPr bwMode="auto">
              <a:xfrm>
                <a:off x="4663" y="1819"/>
                <a:ext cx="0" cy="2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5" name="Oval 47"/>
              <p:cNvSpPr>
                <a:spLocks noChangeArrowheads="1"/>
              </p:cNvSpPr>
              <p:nvPr/>
            </p:nvSpPr>
            <p:spPr bwMode="auto">
              <a:xfrm>
                <a:off x="4012" y="1780"/>
                <a:ext cx="652" cy="68"/>
              </a:xfrm>
              <a:prstGeom prst="ellipse">
                <a:avLst/>
              </a:prstGeom>
              <a:gradFill rotWithShape="0">
                <a:gsLst>
                  <a:gs pos="0">
                    <a:srgbClr val="FF9900"/>
                  </a:gs>
                  <a:gs pos="50000">
                    <a:srgbClr val="FF9900">
                      <a:gamma/>
                      <a:tint val="50196"/>
                      <a:invGamma/>
                    </a:srgbClr>
                  </a:gs>
                  <a:gs pos="100000">
                    <a:srgbClr val="FF9900"/>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6" name="Oval 48"/>
              <p:cNvSpPr>
                <a:spLocks noChangeArrowheads="1"/>
              </p:cNvSpPr>
              <p:nvPr/>
            </p:nvSpPr>
            <p:spPr bwMode="auto">
              <a:xfrm>
                <a:off x="4012" y="2008"/>
                <a:ext cx="652" cy="68"/>
              </a:xfrm>
              <a:prstGeom prst="ellipse">
                <a:avLst/>
              </a:prstGeom>
              <a:gradFill rotWithShape="0">
                <a:gsLst>
                  <a:gs pos="0">
                    <a:srgbClr val="FF9900"/>
                  </a:gs>
                  <a:gs pos="50000">
                    <a:srgbClr val="FF9900">
                      <a:gamma/>
                      <a:tint val="50196"/>
                      <a:invGamma/>
                    </a:srgbClr>
                  </a:gs>
                  <a:gs pos="100000">
                    <a:srgbClr val="FF9900"/>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3137" name="Rectangle 49"/>
          <p:cNvSpPr>
            <a:spLocks noChangeArrowheads="1"/>
          </p:cNvSpPr>
          <p:nvPr/>
        </p:nvSpPr>
        <p:spPr bwMode="auto">
          <a:xfrm>
            <a:off x="7935914" y="3267076"/>
            <a:ext cx="1000595" cy="3084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Metadata</a:t>
            </a:r>
          </a:p>
        </p:txBody>
      </p:sp>
      <p:sp>
        <p:nvSpPr>
          <p:cNvPr id="1113138" name="Line 50"/>
          <p:cNvSpPr>
            <a:spLocks noChangeShapeType="1"/>
          </p:cNvSpPr>
          <p:nvPr/>
        </p:nvSpPr>
        <p:spPr bwMode="auto">
          <a:xfrm>
            <a:off x="6881813" y="3406775"/>
            <a:ext cx="1066800"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9" name="Line 51"/>
          <p:cNvSpPr>
            <a:spLocks noChangeShapeType="1"/>
          </p:cNvSpPr>
          <p:nvPr/>
        </p:nvSpPr>
        <p:spPr bwMode="auto">
          <a:xfrm>
            <a:off x="5510213" y="2263775"/>
            <a:ext cx="228600" cy="9144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40" name="Line 52"/>
          <p:cNvSpPr>
            <a:spLocks noChangeShapeType="1"/>
          </p:cNvSpPr>
          <p:nvPr/>
        </p:nvSpPr>
        <p:spPr bwMode="auto">
          <a:xfrm>
            <a:off x="5815013" y="2263775"/>
            <a:ext cx="0" cy="9144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41" name="Line 53"/>
          <p:cNvSpPr>
            <a:spLocks noChangeShapeType="1"/>
          </p:cNvSpPr>
          <p:nvPr/>
        </p:nvSpPr>
        <p:spPr bwMode="auto">
          <a:xfrm flipH="1">
            <a:off x="5891213" y="2263775"/>
            <a:ext cx="228600" cy="9144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42" name="Rectangle 54"/>
          <p:cNvSpPr>
            <a:spLocks noChangeArrowheads="1"/>
          </p:cNvSpPr>
          <p:nvPr/>
        </p:nvSpPr>
        <p:spPr bwMode="auto">
          <a:xfrm>
            <a:off x="5410201" y="1782763"/>
            <a:ext cx="966611"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latin typeface="Arial Rounded MT Bold" charset="0"/>
              </a:rPr>
              <a:t>Clients</a:t>
            </a:r>
          </a:p>
        </p:txBody>
      </p:sp>
      <p:sp>
        <p:nvSpPr>
          <p:cNvPr id="1113143" name="Rectangle 55"/>
          <p:cNvSpPr>
            <a:spLocks noChangeArrowheads="1"/>
          </p:cNvSpPr>
          <p:nvPr/>
        </p:nvSpPr>
        <p:spPr bwMode="auto">
          <a:xfrm>
            <a:off x="2417763" y="4464051"/>
            <a:ext cx="1155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latin typeface="Arial Rounded MT Bold" charset="0"/>
              </a:rPr>
              <a:t>Wrapper</a:t>
            </a:r>
          </a:p>
        </p:txBody>
      </p:sp>
      <p:sp>
        <p:nvSpPr>
          <p:cNvPr id="1113144" name="Rectangle 56"/>
          <p:cNvSpPr>
            <a:spLocks noChangeArrowheads="1"/>
          </p:cNvSpPr>
          <p:nvPr/>
        </p:nvSpPr>
        <p:spPr bwMode="auto">
          <a:xfrm>
            <a:off x="8361363" y="4464051"/>
            <a:ext cx="1155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latin typeface="Arial Rounded MT Bold" charset="0"/>
              </a:rPr>
              <a:t>Wrapper</a:t>
            </a:r>
          </a:p>
        </p:txBody>
      </p:sp>
      <p:sp>
        <p:nvSpPr>
          <p:cNvPr id="1113145" name="Rectangle 57"/>
          <p:cNvSpPr>
            <a:spLocks noChangeArrowheads="1"/>
          </p:cNvSpPr>
          <p:nvPr/>
        </p:nvSpPr>
        <p:spPr bwMode="auto">
          <a:xfrm>
            <a:off x="4627563" y="4464051"/>
            <a:ext cx="1155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latin typeface="Arial Rounded MT Bold" charset="0"/>
              </a:rPr>
              <a:t>Wrapper</a:t>
            </a:r>
          </a:p>
        </p:txBody>
      </p:sp>
      <p:sp>
        <p:nvSpPr>
          <p:cNvPr id="1113146" name="Rectangle 58"/>
          <p:cNvSpPr>
            <a:spLocks noChangeArrowheads="1"/>
          </p:cNvSpPr>
          <p:nvPr/>
        </p:nvSpPr>
        <p:spPr bwMode="auto">
          <a:xfrm>
            <a:off x="3681413" y="1290725"/>
            <a:ext cx="7772400"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spcBef>
                <a:spcPct val="20000"/>
              </a:spcBef>
            </a:pPr>
            <a:r>
              <a:rPr lang="en-US" sz="2000" dirty="0">
                <a:latin typeface="Arial" charset="0"/>
              </a:rPr>
              <a:t>Query-driven (lazy, on-demand)</a:t>
            </a:r>
            <a:endParaRPr lang="en-US" sz="2400" dirty="0">
              <a:latin typeface="Arial" charset="0"/>
            </a:endParaRPr>
          </a:p>
        </p:txBody>
      </p:sp>
    </p:spTree>
    <p:extLst>
      <p:ext uri="{BB962C8B-B14F-4D97-AF65-F5344CB8AC3E}">
        <p14:creationId xmlns:p14="http://schemas.microsoft.com/office/powerpoint/2010/main" val="5715375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205" name="Rectangle 69"/>
          <p:cNvSpPr>
            <a:spLocks noGrp="1" noChangeArrowheads="1"/>
          </p:cNvSpPr>
          <p:nvPr>
            <p:ph type="title"/>
          </p:nvPr>
        </p:nvSpPr>
        <p:spPr>
          <a:xfrm>
            <a:off x="838200" y="210344"/>
            <a:ext cx="10515600" cy="1325563"/>
          </a:xfrm>
        </p:spPr>
        <p:txBody>
          <a:bodyPr>
            <a:normAutofit/>
          </a:bodyPr>
          <a:lstStyle/>
          <a:p>
            <a:r>
              <a:rPr lang="en-US" sz="4000" dirty="0"/>
              <a:t>The Warehousing Approach</a:t>
            </a:r>
          </a:p>
        </p:txBody>
      </p:sp>
      <p:grpSp>
        <p:nvGrpSpPr>
          <p:cNvPr id="1115139" name="Group 3"/>
          <p:cNvGrpSpPr>
            <a:grpSpLocks/>
          </p:cNvGrpSpPr>
          <p:nvPr/>
        </p:nvGrpSpPr>
        <p:grpSpPr bwMode="auto">
          <a:xfrm>
            <a:off x="2667001" y="1143001"/>
            <a:ext cx="7096125" cy="5205413"/>
            <a:chOff x="487" y="864"/>
            <a:chExt cx="4470" cy="3279"/>
          </a:xfrm>
        </p:grpSpPr>
        <p:sp>
          <p:nvSpPr>
            <p:cNvPr id="1115140" name="Rectangle 4"/>
            <p:cNvSpPr>
              <a:spLocks noChangeArrowheads="1"/>
            </p:cNvSpPr>
            <p:nvPr/>
          </p:nvSpPr>
          <p:spPr bwMode="auto">
            <a:xfrm>
              <a:off x="2204" y="1388"/>
              <a:ext cx="1056" cy="528"/>
            </a:xfrm>
            <a:prstGeom prst="rect">
              <a:avLst/>
            </a:prstGeom>
            <a:gradFill rotWithShape="0">
              <a:gsLst>
                <a:gs pos="0">
                  <a:schemeClr val="accent1">
                    <a:gamma/>
                    <a:shade val="89804"/>
                    <a:invGamma/>
                  </a:schemeClr>
                </a:gs>
                <a:gs pos="50000">
                  <a:schemeClr val="accent1"/>
                </a:gs>
                <a:gs pos="100000">
                  <a:schemeClr val="accent1">
                    <a:gamma/>
                    <a:shade val="89804"/>
                    <a:invGamma/>
                  </a:schemeClr>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1" name="Oval 5"/>
            <p:cNvSpPr>
              <a:spLocks noChangeArrowheads="1"/>
            </p:cNvSpPr>
            <p:nvPr/>
          </p:nvSpPr>
          <p:spPr bwMode="auto">
            <a:xfrm>
              <a:off x="2208" y="1344"/>
              <a:ext cx="1048" cy="88"/>
            </a:xfrm>
            <a:prstGeom prst="ellipse">
              <a:avLst/>
            </a:prstGeom>
            <a:gradFill rotWithShape="0">
              <a:gsLst>
                <a:gs pos="0">
                  <a:schemeClr val="accent1">
                    <a:gamma/>
                    <a:shade val="89804"/>
                    <a:invGamma/>
                  </a:schemeClr>
                </a:gs>
                <a:gs pos="50000">
                  <a:schemeClr val="accent1"/>
                </a:gs>
                <a:gs pos="100000">
                  <a:schemeClr val="accent1">
                    <a:gamma/>
                    <a:shade val="89804"/>
                    <a:invGamma/>
                  </a:schemeClr>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2" name="Oval 6"/>
            <p:cNvSpPr>
              <a:spLocks noChangeArrowheads="1"/>
            </p:cNvSpPr>
            <p:nvPr/>
          </p:nvSpPr>
          <p:spPr bwMode="auto">
            <a:xfrm>
              <a:off x="2208" y="1872"/>
              <a:ext cx="1048" cy="88"/>
            </a:xfrm>
            <a:prstGeom prst="ellipse">
              <a:avLst/>
            </a:prstGeom>
            <a:gradFill rotWithShape="0">
              <a:gsLst>
                <a:gs pos="0">
                  <a:schemeClr val="accent1">
                    <a:gamma/>
                    <a:shade val="89804"/>
                    <a:invGamma/>
                  </a:schemeClr>
                </a:gs>
                <a:gs pos="50000">
                  <a:schemeClr val="accent1"/>
                </a:gs>
                <a:gs pos="100000">
                  <a:schemeClr val="accent1">
                    <a:gamma/>
                    <a:shade val="89804"/>
                    <a:invGamma/>
                  </a:schemeClr>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3" name="Rectangle 7"/>
            <p:cNvSpPr>
              <a:spLocks noChangeArrowheads="1"/>
            </p:cNvSpPr>
            <p:nvPr/>
          </p:nvSpPr>
          <p:spPr bwMode="auto">
            <a:xfrm>
              <a:off x="2275" y="1469"/>
              <a:ext cx="910" cy="4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effectLst>
                    <a:outerShdw blurRad="38100" dist="38100" dir="2700000" algn="tl">
                      <a:srgbClr val="DDDDDD"/>
                    </a:outerShdw>
                  </a:effectLst>
                  <a:latin typeface="Arial Rounded MT Bold" charset="0"/>
                </a:rPr>
                <a:t>Data</a:t>
              </a:r>
            </a:p>
            <a:p>
              <a:pPr eaLnBrk="0" hangingPunct="0"/>
              <a:r>
                <a:rPr lang="en-US">
                  <a:effectLst>
                    <a:outerShdw blurRad="38100" dist="38100" dir="2700000" algn="tl">
                      <a:srgbClr val="DDDDDD"/>
                    </a:outerShdw>
                  </a:effectLst>
                  <a:latin typeface="Arial Rounded MT Bold" charset="0"/>
                </a:rPr>
                <a:t>Warehouse</a:t>
              </a:r>
            </a:p>
          </p:txBody>
        </p:sp>
        <p:sp>
          <p:nvSpPr>
            <p:cNvPr id="1115144" name="Line 8"/>
            <p:cNvSpPr>
              <a:spLocks noChangeShapeType="1"/>
            </p:cNvSpPr>
            <p:nvPr/>
          </p:nvSpPr>
          <p:spPr bwMode="auto">
            <a:xfrm>
              <a:off x="2204" y="1388"/>
              <a:ext cx="0" cy="5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5" name="Line 9"/>
            <p:cNvSpPr>
              <a:spLocks noChangeShapeType="1"/>
            </p:cNvSpPr>
            <p:nvPr/>
          </p:nvSpPr>
          <p:spPr bwMode="auto">
            <a:xfrm>
              <a:off x="3260" y="1388"/>
              <a:ext cx="0" cy="5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6" name="Rectangle 10"/>
            <p:cNvSpPr>
              <a:spLocks noChangeArrowheads="1"/>
            </p:cNvSpPr>
            <p:nvPr/>
          </p:nvSpPr>
          <p:spPr bwMode="auto">
            <a:xfrm>
              <a:off x="2409" y="864"/>
              <a:ext cx="60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latin typeface="Arial Rounded MT Bold" charset="0"/>
                </a:rPr>
                <a:t>Clients</a:t>
              </a:r>
            </a:p>
          </p:txBody>
        </p:sp>
        <p:sp>
          <p:nvSpPr>
            <p:cNvPr id="1115147" name="Line 11"/>
            <p:cNvSpPr>
              <a:spLocks noChangeShapeType="1"/>
            </p:cNvSpPr>
            <p:nvPr/>
          </p:nvSpPr>
          <p:spPr bwMode="auto">
            <a:xfrm>
              <a:off x="2540" y="1100"/>
              <a:ext cx="96" cy="24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8" name="Line 12"/>
            <p:cNvSpPr>
              <a:spLocks noChangeShapeType="1"/>
            </p:cNvSpPr>
            <p:nvPr/>
          </p:nvSpPr>
          <p:spPr bwMode="auto">
            <a:xfrm>
              <a:off x="2732" y="1100"/>
              <a:ext cx="0" cy="24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9" name="Line 13"/>
            <p:cNvSpPr>
              <a:spLocks noChangeShapeType="1"/>
            </p:cNvSpPr>
            <p:nvPr/>
          </p:nvSpPr>
          <p:spPr bwMode="auto">
            <a:xfrm flipH="1">
              <a:off x="2828" y="1100"/>
              <a:ext cx="96" cy="24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0" name="Rectangle 14"/>
            <p:cNvSpPr>
              <a:spLocks noChangeArrowheads="1"/>
            </p:cNvSpPr>
            <p:nvPr/>
          </p:nvSpPr>
          <p:spPr bwMode="auto">
            <a:xfrm>
              <a:off x="579" y="3931"/>
              <a:ext cx="56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5151" name="Group 15"/>
            <p:cNvGrpSpPr>
              <a:grpSpLocks/>
            </p:cNvGrpSpPr>
            <p:nvPr/>
          </p:nvGrpSpPr>
          <p:grpSpPr bwMode="auto">
            <a:xfrm>
              <a:off x="671" y="3514"/>
              <a:ext cx="379" cy="382"/>
              <a:chOff x="627" y="3470"/>
              <a:chExt cx="379" cy="382"/>
            </a:xfrm>
          </p:grpSpPr>
          <p:sp>
            <p:nvSpPr>
              <p:cNvPr id="1115152" name="Rectangle 16"/>
              <p:cNvSpPr>
                <a:spLocks noChangeArrowheads="1"/>
              </p:cNvSpPr>
              <p:nvPr/>
            </p:nvSpPr>
            <p:spPr bwMode="auto">
              <a:xfrm>
                <a:off x="627" y="3526"/>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53" name="Group 17"/>
              <p:cNvGrpSpPr>
                <a:grpSpLocks/>
              </p:cNvGrpSpPr>
              <p:nvPr/>
            </p:nvGrpSpPr>
            <p:grpSpPr bwMode="auto">
              <a:xfrm>
                <a:off x="628" y="3470"/>
                <a:ext cx="378" cy="382"/>
                <a:chOff x="628" y="3470"/>
                <a:chExt cx="378" cy="382"/>
              </a:xfrm>
            </p:grpSpPr>
            <p:sp>
              <p:nvSpPr>
                <p:cNvPr id="1115154" name="Line 18"/>
                <p:cNvSpPr>
                  <a:spLocks noChangeShapeType="1"/>
                </p:cNvSpPr>
                <p:nvPr/>
              </p:nvSpPr>
              <p:spPr bwMode="auto">
                <a:xfrm>
                  <a:off x="628" y="351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5" name="Line 19"/>
                <p:cNvSpPr>
                  <a:spLocks noChangeShapeType="1"/>
                </p:cNvSpPr>
                <p:nvPr/>
              </p:nvSpPr>
              <p:spPr bwMode="auto">
                <a:xfrm>
                  <a:off x="1006" y="3521"/>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6" name="Oval 20"/>
                <p:cNvSpPr>
                  <a:spLocks noChangeArrowheads="1"/>
                </p:cNvSpPr>
                <p:nvPr/>
              </p:nvSpPr>
              <p:spPr bwMode="auto">
                <a:xfrm>
                  <a:off x="629" y="3470"/>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7" name="Oval 21"/>
                <p:cNvSpPr>
                  <a:spLocks noChangeArrowheads="1"/>
                </p:cNvSpPr>
                <p:nvPr/>
              </p:nvSpPr>
              <p:spPr bwMode="auto">
                <a:xfrm>
                  <a:off x="629" y="3763"/>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58" name="Rectangle 22"/>
            <p:cNvSpPr>
              <a:spLocks noChangeArrowheads="1"/>
            </p:cNvSpPr>
            <p:nvPr/>
          </p:nvSpPr>
          <p:spPr bwMode="auto">
            <a:xfrm>
              <a:off x="4323" y="3931"/>
              <a:ext cx="56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5159" name="Group 23"/>
            <p:cNvGrpSpPr>
              <a:grpSpLocks/>
            </p:cNvGrpSpPr>
            <p:nvPr/>
          </p:nvGrpSpPr>
          <p:grpSpPr bwMode="auto">
            <a:xfrm>
              <a:off x="4415" y="3514"/>
              <a:ext cx="379" cy="382"/>
              <a:chOff x="4371" y="3470"/>
              <a:chExt cx="379" cy="382"/>
            </a:xfrm>
          </p:grpSpPr>
          <p:sp>
            <p:nvSpPr>
              <p:cNvPr id="1115160" name="Rectangle 24"/>
              <p:cNvSpPr>
                <a:spLocks noChangeArrowheads="1"/>
              </p:cNvSpPr>
              <p:nvPr/>
            </p:nvSpPr>
            <p:spPr bwMode="auto">
              <a:xfrm>
                <a:off x="4371" y="3526"/>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61" name="Group 25"/>
              <p:cNvGrpSpPr>
                <a:grpSpLocks/>
              </p:cNvGrpSpPr>
              <p:nvPr/>
            </p:nvGrpSpPr>
            <p:grpSpPr bwMode="auto">
              <a:xfrm>
                <a:off x="4372" y="3470"/>
                <a:ext cx="378" cy="382"/>
                <a:chOff x="4372" y="3470"/>
                <a:chExt cx="378" cy="382"/>
              </a:xfrm>
            </p:grpSpPr>
            <p:sp>
              <p:nvSpPr>
                <p:cNvPr id="1115162" name="Line 26"/>
                <p:cNvSpPr>
                  <a:spLocks noChangeShapeType="1"/>
                </p:cNvSpPr>
                <p:nvPr/>
              </p:nvSpPr>
              <p:spPr bwMode="auto">
                <a:xfrm>
                  <a:off x="4372" y="351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63" name="Line 27"/>
                <p:cNvSpPr>
                  <a:spLocks noChangeShapeType="1"/>
                </p:cNvSpPr>
                <p:nvPr/>
              </p:nvSpPr>
              <p:spPr bwMode="auto">
                <a:xfrm>
                  <a:off x="4750" y="3521"/>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64" name="Oval 28"/>
                <p:cNvSpPr>
                  <a:spLocks noChangeArrowheads="1"/>
                </p:cNvSpPr>
                <p:nvPr/>
              </p:nvSpPr>
              <p:spPr bwMode="auto">
                <a:xfrm>
                  <a:off x="4373" y="3470"/>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65" name="Oval 29"/>
                <p:cNvSpPr>
                  <a:spLocks noChangeArrowheads="1"/>
                </p:cNvSpPr>
                <p:nvPr/>
              </p:nvSpPr>
              <p:spPr bwMode="auto">
                <a:xfrm>
                  <a:off x="4373" y="3763"/>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66" name="Rectangle 30"/>
            <p:cNvSpPr>
              <a:spLocks noChangeArrowheads="1"/>
            </p:cNvSpPr>
            <p:nvPr/>
          </p:nvSpPr>
          <p:spPr bwMode="auto">
            <a:xfrm>
              <a:off x="1971" y="3931"/>
              <a:ext cx="56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5167" name="Group 31"/>
            <p:cNvGrpSpPr>
              <a:grpSpLocks/>
            </p:cNvGrpSpPr>
            <p:nvPr/>
          </p:nvGrpSpPr>
          <p:grpSpPr bwMode="auto">
            <a:xfrm>
              <a:off x="2063" y="3514"/>
              <a:ext cx="379" cy="382"/>
              <a:chOff x="2019" y="3470"/>
              <a:chExt cx="379" cy="382"/>
            </a:xfrm>
          </p:grpSpPr>
          <p:sp>
            <p:nvSpPr>
              <p:cNvPr id="1115168" name="Rectangle 32"/>
              <p:cNvSpPr>
                <a:spLocks noChangeArrowheads="1"/>
              </p:cNvSpPr>
              <p:nvPr/>
            </p:nvSpPr>
            <p:spPr bwMode="auto">
              <a:xfrm>
                <a:off x="2019" y="3526"/>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69" name="Group 33"/>
              <p:cNvGrpSpPr>
                <a:grpSpLocks/>
              </p:cNvGrpSpPr>
              <p:nvPr/>
            </p:nvGrpSpPr>
            <p:grpSpPr bwMode="auto">
              <a:xfrm>
                <a:off x="2020" y="3470"/>
                <a:ext cx="378" cy="382"/>
                <a:chOff x="2020" y="3470"/>
                <a:chExt cx="378" cy="382"/>
              </a:xfrm>
            </p:grpSpPr>
            <p:sp>
              <p:nvSpPr>
                <p:cNvPr id="1115170" name="Line 34"/>
                <p:cNvSpPr>
                  <a:spLocks noChangeShapeType="1"/>
                </p:cNvSpPr>
                <p:nvPr/>
              </p:nvSpPr>
              <p:spPr bwMode="auto">
                <a:xfrm>
                  <a:off x="2020" y="351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1" name="Line 35"/>
                <p:cNvSpPr>
                  <a:spLocks noChangeShapeType="1"/>
                </p:cNvSpPr>
                <p:nvPr/>
              </p:nvSpPr>
              <p:spPr bwMode="auto">
                <a:xfrm>
                  <a:off x="2398" y="3521"/>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2" name="Oval 36"/>
                <p:cNvSpPr>
                  <a:spLocks noChangeArrowheads="1"/>
                </p:cNvSpPr>
                <p:nvPr/>
              </p:nvSpPr>
              <p:spPr bwMode="auto">
                <a:xfrm>
                  <a:off x="2021" y="3470"/>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3" name="Oval 37"/>
                <p:cNvSpPr>
                  <a:spLocks noChangeArrowheads="1"/>
                </p:cNvSpPr>
                <p:nvPr/>
              </p:nvSpPr>
              <p:spPr bwMode="auto">
                <a:xfrm>
                  <a:off x="2021" y="3763"/>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74" name="Rectangle 38"/>
            <p:cNvSpPr>
              <a:spLocks noChangeArrowheads="1"/>
            </p:cNvSpPr>
            <p:nvPr/>
          </p:nvSpPr>
          <p:spPr bwMode="auto">
            <a:xfrm>
              <a:off x="3153" y="3644"/>
              <a:ext cx="440" cy="3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sz="3200" b="1"/>
                <a:t>. . .</a:t>
              </a:r>
            </a:p>
          </p:txBody>
        </p:sp>
        <p:sp>
          <p:nvSpPr>
            <p:cNvPr id="1115175" name="Rectangle 39"/>
            <p:cNvSpPr>
              <a:spLocks noChangeArrowheads="1"/>
            </p:cNvSpPr>
            <p:nvPr/>
          </p:nvSpPr>
          <p:spPr bwMode="auto">
            <a:xfrm>
              <a:off x="487" y="3071"/>
              <a:ext cx="760" cy="28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6" name="Rectangle 40"/>
            <p:cNvSpPr>
              <a:spLocks noChangeArrowheads="1"/>
            </p:cNvSpPr>
            <p:nvPr/>
          </p:nvSpPr>
          <p:spPr bwMode="auto">
            <a:xfrm>
              <a:off x="539" y="3048"/>
              <a:ext cx="664"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Extractor/</a:t>
              </a:r>
            </a:p>
            <a:p>
              <a:pPr eaLnBrk="0" hangingPunct="0"/>
              <a:r>
                <a:rPr lang="en-US" sz="1400">
                  <a:latin typeface="Arial Rounded MT Bold" charset="0"/>
                </a:rPr>
                <a:t>Monitor</a:t>
              </a:r>
            </a:p>
          </p:txBody>
        </p:sp>
        <p:sp>
          <p:nvSpPr>
            <p:cNvPr id="1115177" name="Line 41"/>
            <p:cNvSpPr>
              <a:spLocks noChangeShapeType="1"/>
            </p:cNvSpPr>
            <p:nvPr/>
          </p:nvSpPr>
          <p:spPr bwMode="auto">
            <a:xfrm>
              <a:off x="860" y="3350"/>
              <a:ext cx="0" cy="192"/>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8" name="Line 42"/>
            <p:cNvSpPr>
              <a:spLocks noChangeShapeType="1"/>
            </p:cNvSpPr>
            <p:nvPr/>
          </p:nvSpPr>
          <p:spPr bwMode="auto">
            <a:xfrm>
              <a:off x="2250" y="3357"/>
              <a:ext cx="2" cy="191"/>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9" name="Line 43"/>
            <p:cNvSpPr>
              <a:spLocks noChangeShapeType="1"/>
            </p:cNvSpPr>
            <p:nvPr/>
          </p:nvSpPr>
          <p:spPr bwMode="auto">
            <a:xfrm>
              <a:off x="4603" y="3357"/>
              <a:ext cx="1" cy="191"/>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0" name="Rectangle 44"/>
            <p:cNvSpPr>
              <a:spLocks noChangeArrowheads="1"/>
            </p:cNvSpPr>
            <p:nvPr/>
          </p:nvSpPr>
          <p:spPr bwMode="auto">
            <a:xfrm>
              <a:off x="2064" y="2256"/>
              <a:ext cx="1336" cy="328"/>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1" name="Rectangle 45"/>
            <p:cNvSpPr>
              <a:spLocks noChangeArrowheads="1"/>
            </p:cNvSpPr>
            <p:nvPr/>
          </p:nvSpPr>
          <p:spPr bwMode="auto">
            <a:xfrm>
              <a:off x="2089" y="2314"/>
              <a:ext cx="1292" cy="212"/>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Integration System</a:t>
              </a:r>
            </a:p>
          </p:txBody>
        </p:sp>
        <p:sp>
          <p:nvSpPr>
            <p:cNvPr id="1115182" name="Line 46"/>
            <p:cNvSpPr>
              <a:spLocks noChangeShapeType="1"/>
            </p:cNvSpPr>
            <p:nvPr/>
          </p:nvSpPr>
          <p:spPr bwMode="auto">
            <a:xfrm flipV="1">
              <a:off x="2732" y="1968"/>
              <a:ext cx="4" cy="284"/>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3" name="Line 47"/>
            <p:cNvSpPr>
              <a:spLocks noChangeShapeType="1"/>
            </p:cNvSpPr>
            <p:nvPr/>
          </p:nvSpPr>
          <p:spPr bwMode="auto">
            <a:xfrm flipV="1">
              <a:off x="814" y="2588"/>
              <a:ext cx="1486" cy="459"/>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4" name="Line 48"/>
            <p:cNvSpPr>
              <a:spLocks noChangeShapeType="1"/>
            </p:cNvSpPr>
            <p:nvPr/>
          </p:nvSpPr>
          <p:spPr bwMode="auto">
            <a:xfrm flipV="1">
              <a:off x="2252" y="2588"/>
              <a:ext cx="288" cy="48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5" name="Line 49"/>
            <p:cNvSpPr>
              <a:spLocks noChangeShapeType="1"/>
            </p:cNvSpPr>
            <p:nvPr/>
          </p:nvSpPr>
          <p:spPr bwMode="auto">
            <a:xfrm flipH="1" flipV="1">
              <a:off x="3068" y="2588"/>
              <a:ext cx="1536" cy="48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6" name="Line 50"/>
            <p:cNvSpPr>
              <a:spLocks noChangeShapeType="1"/>
            </p:cNvSpPr>
            <p:nvPr/>
          </p:nvSpPr>
          <p:spPr bwMode="auto">
            <a:xfrm flipH="1">
              <a:off x="955" y="2588"/>
              <a:ext cx="1489" cy="466"/>
            </a:xfrm>
            <a:prstGeom prst="line">
              <a:avLst/>
            </a:prstGeom>
            <a:noFill/>
            <a:ln w="12700">
              <a:solidFill>
                <a:schemeClr val="tx1"/>
              </a:solidFill>
              <a:prstDash val="dash"/>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7" name="Line 51"/>
            <p:cNvSpPr>
              <a:spLocks noChangeShapeType="1"/>
            </p:cNvSpPr>
            <p:nvPr/>
          </p:nvSpPr>
          <p:spPr bwMode="auto">
            <a:xfrm flipH="1">
              <a:off x="2300" y="2588"/>
              <a:ext cx="288" cy="480"/>
            </a:xfrm>
            <a:prstGeom prst="line">
              <a:avLst/>
            </a:prstGeom>
            <a:noFill/>
            <a:ln w="12700">
              <a:solidFill>
                <a:schemeClr val="tx1"/>
              </a:solidFill>
              <a:prstDash val="dash"/>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8" name="Line 52"/>
            <p:cNvSpPr>
              <a:spLocks noChangeShapeType="1"/>
            </p:cNvSpPr>
            <p:nvPr/>
          </p:nvSpPr>
          <p:spPr bwMode="auto">
            <a:xfrm>
              <a:off x="3260" y="2588"/>
              <a:ext cx="1488" cy="480"/>
            </a:xfrm>
            <a:prstGeom prst="line">
              <a:avLst/>
            </a:prstGeom>
            <a:noFill/>
            <a:ln w="12700">
              <a:solidFill>
                <a:schemeClr val="tx1"/>
              </a:solidFill>
              <a:prstDash val="dash"/>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9" name="Rectangle 53"/>
            <p:cNvSpPr>
              <a:spLocks noChangeArrowheads="1"/>
            </p:cNvSpPr>
            <p:nvPr/>
          </p:nvSpPr>
          <p:spPr bwMode="auto">
            <a:xfrm>
              <a:off x="2769" y="2722"/>
              <a:ext cx="29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t>. . .</a:t>
              </a:r>
            </a:p>
          </p:txBody>
        </p:sp>
        <p:grpSp>
          <p:nvGrpSpPr>
            <p:cNvPr id="1115190" name="Group 54"/>
            <p:cNvGrpSpPr>
              <a:grpSpLocks/>
            </p:cNvGrpSpPr>
            <p:nvPr/>
          </p:nvGrpSpPr>
          <p:grpSpPr bwMode="auto">
            <a:xfrm>
              <a:off x="4052" y="2256"/>
              <a:ext cx="656" cy="296"/>
              <a:chOff x="4008" y="2212"/>
              <a:chExt cx="656" cy="296"/>
            </a:xfrm>
          </p:grpSpPr>
          <p:sp>
            <p:nvSpPr>
              <p:cNvPr id="1115191" name="Rectangle 55"/>
              <p:cNvSpPr>
                <a:spLocks noChangeArrowheads="1"/>
              </p:cNvSpPr>
              <p:nvPr/>
            </p:nvSpPr>
            <p:spPr bwMode="auto">
              <a:xfrm>
                <a:off x="4008" y="2256"/>
                <a:ext cx="652" cy="212"/>
              </a:xfrm>
              <a:prstGeom prst="rect">
                <a:avLst/>
              </a:prstGeom>
              <a:gradFill rotWithShape="0">
                <a:gsLst>
                  <a:gs pos="0">
                    <a:srgbClr val="FF9900"/>
                  </a:gs>
                  <a:gs pos="50000">
                    <a:srgbClr val="FF9900">
                      <a:gamma/>
                      <a:tint val="30196"/>
                      <a:invGamma/>
                    </a:srgbClr>
                  </a:gs>
                  <a:gs pos="100000">
                    <a:srgbClr val="FF9900"/>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92" name="Group 56"/>
              <p:cNvGrpSpPr>
                <a:grpSpLocks/>
              </p:cNvGrpSpPr>
              <p:nvPr/>
            </p:nvGrpSpPr>
            <p:grpSpPr bwMode="auto">
              <a:xfrm>
                <a:off x="4012" y="2212"/>
                <a:ext cx="652" cy="296"/>
                <a:chOff x="4012" y="2212"/>
                <a:chExt cx="652" cy="296"/>
              </a:xfrm>
            </p:grpSpPr>
            <p:sp>
              <p:nvSpPr>
                <p:cNvPr id="1115193" name="Line 57"/>
                <p:cNvSpPr>
                  <a:spLocks noChangeShapeType="1"/>
                </p:cNvSpPr>
                <p:nvPr/>
              </p:nvSpPr>
              <p:spPr bwMode="auto">
                <a:xfrm>
                  <a:off x="4013" y="2250"/>
                  <a:ext cx="0" cy="22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4" name="Line 58"/>
                <p:cNvSpPr>
                  <a:spLocks noChangeShapeType="1"/>
                </p:cNvSpPr>
                <p:nvPr/>
              </p:nvSpPr>
              <p:spPr bwMode="auto">
                <a:xfrm>
                  <a:off x="4663" y="2251"/>
                  <a:ext cx="0" cy="2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5" name="Oval 59"/>
                <p:cNvSpPr>
                  <a:spLocks noChangeArrowheads="1"/>
                </p:cNvSpPr>
                <p:nvPr/>
              </p:nvSpPr>
              <p:spPr bwMode="auto">
                <a:xfrm>
                  <a:off x="4012" y="2212"/>
                  <a:ext cx="652" cy="68"/>
                </a:xfrm>
                <a:prstGeom prst="ellipse">
                  <a:avLst/>
                </a:prstGeom>
                <a:gradFill rotWithShape="0">
                  <a:gsLst>
                    <a:gs pos="0">
                      <a:srgbClr val="FF9900"/>
                    </a:gs>
                    <a:gs pos="50000">
                      <a:srgbClr val="FF9900">
                        <a:gamma/>
                        <a:tint val="30196"/>
                        <a:invGamma/>
                      </a:srgbClr>
                    </a:gs>
                    <a:gs pos="100000">
                      <a:srgbClr val="FF9900"/>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6" name="Oval 60"/>
                <p:cNvSpPr>
                  <a:spLocks noChangeArrowheads="1"/>
                </p:cNvSpPr>
                <p:nvPr/>
              </p:nvSpPr>
              <p:spPr bwMode="auto">
                <a:xfrm>
                  <a:off x="4012" y="2440"/>
                  <a:ext cx="652" cy="68"/>
                </a:xfrm>
                <a:prstGeom prst="ellipse">
                  <a:avLst/>
                </a:prstGeom>
                <a:gradFill rotWithShape="0">
                  <a:gsLst>
                    <a:gs pos="0">
                      <a:srgbClr val="FF9900"/>
                    </a:gs>
                    <a:gs pos="50000">
                      <a:srgbClr val="FF9900">
                        <a:gamma/>
                        <a:tint val="30196"/>
                        <a:invGamma/>
                      </a:srgbClr>
                    </a:gs>
                    <a:gs pos="100000">
                      <a:srgbClr val="FF9900"/>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97" name="Rectangle 61"/>
            <p:cNvSpPr>
              <a:spLocks noChangeArrowheads="1"/>
            </p:cNvSpPr>
            <p:nvPr/>
          </p:nvSpPr>
          <p:spPr bwMode="auto">
            <a:xfrm>
              <a:off x="4068" y="2308"/>
              <a:ext cx="630"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Metadata</a:t>
              </a:r>
            </a:p>
          </p:txBody>
        </p:sp>
        <p:sp>
          <p:nvSpPr>
            <p:cNvPr id="1115198" name="Line 62"/>
            <p:cNvSpPr>
              <a:spLocks noChangeShapeType="1"/>
            </p:cNvSpPr>
            <p:nvPr/>
          </p:nvSpPr>
          <p:spPr bwMode="auto">
            <a:xfrm>
              <a:off x="3404" y="2396"/>
              <a:ext cx="672"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9" name="Rectangle 63"/>
            <p:cNvSpPr>
              <a:spLocks noChangeArrowheads="1"/>
            </p:cNvSpPr>
            <p:nvPr/>
          </p:nvSpPr>
          <p:spPr bwMode="auto">
            <a:xfrm>
              <a:off x="1851" y="3071"/>
              <a:ext cx="760" cy="28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200" name="Rectangle 64"/>
            <p:cNvSpPr>
              <a:spLocks noChangeArrowheads="1"/>
            </p:cNvSpPr>
            <p:nvPr/>
          </p:nvSpPr>
          <p:spPr bwMode="auto">
            <a:xfrm>
              <a:off x="1903" y="3048"/>
              <a:ext cx="664"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Extractor/</a:t>
              </a:r>
            </a:p>
            <a:p>
              <a:pPr eaLnBrk="0" hangingPunct="0"/>
              <a:r>
                <a:rPr lang="en-US" sz="1400">
                  <a:latin typeface="Arial Rounded MT Bold" charset="0"/>
                </a:rPr>
                <a:t>Monitor</a:t>
              </a:r>
            </a:p>
          </p:txBody>
        </p:sp>
        <p:sp>
          <p:nvSpPr>
            <p:cNvPr id="1115201" name="Rectangle 65"/>
            <p:cNvSpPr>
              <a:spLocks noChangeArrowheads="1"/>
            </p:cNvSpPr>
            <p:nvPr/>
          </p:nvSpPr>
          <p:spPr bwMode="auto">
            <a:xfrm>
              <a:off x="4197" y="3071"/>
              <a:ext cx="760" cy="28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202" name="Rectangle 66"/>
            <p:cNvSpPr>
              <a:spLocks noChangeArrowheads="1"/>
            </p:cNvSpPr>
            <p:nvPr/>
          </p:nvSpPr>
          <p:spPr bwMode="auto">
            <a:xfrm>
              <a:off x="4249" y="3048"/>
              <a:ext cx="664"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Extractor/</a:t>
              </a:r>
            </a:p>
            <a:p>
              <a:pPr eaLnBrk="0" hangingPunct="0"/>
              <a:r>
                <a:rPr lang="en-US" sz="1400">
                  <a:latin typeface="Arial Rounded MT Bold" charset="0"/>
                </a:rPr>
                <a:t>Monitor</a:t>
              </a:r>
            </a:p>
          </p:txBody>
        </p:sp>
      </p:grpSp>
    </p:spTree>
    <p:extLst>
      <p:ext uri="{BB962C8B-B14F-4D97-AF65-F5344CB8AC3E}">
        <p14:creationId xmlns:p14="http://schemas.microsoft.com/office/powerpoint/2010/main" val="2511926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7" name="Rectangle 5"/>
          <p:cNvSpPr>
            <a:spLocks noGrp="1" noChangeArrowheads="1"/>
          </p:cNvSpPr>
          <p:nvPr>
            <p:ph type="title"/>
          </p:nvPr>
        </p:nvSpPr>
        <p:spPr/>
        <p:txBody>
          <a:bodyPr/>
          <a:lstStyle/>
          <a:p>
            <a:r>
              <a:rPr lang="en-US" sz="4000" dirty="0"/>
              <a:t>Query-Driven vs Data-warehouse</a:t>
            </a:r>
          </a:p>
        </p:txBody>
      </p:sp>
      <p:sp>
        <p:nvSpPr>
          <p:cNvPr id="1114118" name="Rectangle 6"/>
          <p:cNvSpPr>
            <a:spLocks noGrp="1" noChangeArrowheads="1"/>
          </p:cNvSpPr>
          <p:nvPr>
            <p:ph type="body" idx="1"/>
          </p:nvPr>
        </p:nvSpPr>
        <p:spPr/>
        <p:txBody>
          <a:bodyPr>
            <a:normAutofit fontScale="85000" lnSpcReduction="20000"/>
          </a:bodyPr>
          <a:lstStyle/>
          <a:p>
            <a:pPr marL="0" indent="0">
              <a:buNone/>
            </a:pPr>
            <a:r>
              <a:rPr lang="en-US" sz="2800" dirty="0"/>
              <a:t>Disadvantages:</a:t>
            </a:r>
            <a:endParaRPr lang="en-US" dirty="0"/>
          </a:p>
          <a:p>
            <a:r>
              <a:rPr lang="en-US" dirty="0">
                <a:solidFill>
                  <a:srgbClr val="C00000"/>
                </a:solidFill>
              </a:rPr>
              <a:t>Slow</a:t>
            </a:r>
            <a:r>
              <a:rPr lang="en-US" dirty="0"/>
              <a:t> in query processing</a:t>
            </a:r>
          </a:p>
          <a:p>
            <a:r>
              <a:rPr lang="en-US" dirty="0">
                <a:solidFill>
                  <a:srgbClr val="C00000"/>
                </a:solidFill>
              </a:rPr>
              <a:t>Unavailable</a:t>
            </a:r>
            <a:r>
              <a:rPr lang="en-US" dirty="0"/>
              <a:t> information sources</a:t>
            </a:r>
          </a:p>
          <a:p>
            <a:r>
              <a:rPr lang="en-US" dirty="0"/>
              <a:t>Inefficient and potentially </a:t>
            </a:r>
            <a:r>
              <a:rPr lang="en-US" dirty="0">
                <a:solidFill>
                  <a:srgbClr val="C00000"/>
                </a:solidFill>
              </a:rPr>
              <a:t>expensive</a:t>
            </a:r>
            <a:r>
              <a:rPr lang="en-US" dirty="0"/>
              <a:t> for frequent queries</a:t>
            </a:r>
          </a:p>
          <a:p>
            <a:r>
              <a:rPr lang="en-US" dirty="0">
                <a:solidFill>
                  <a:srgbClr val="C00000"/>
                </a:solidFill>
              </a:rPr>
              <a:t>Complex</a:t>
            </a:r>
            <a:r>
              <a:rPr lang="en-US" dirty="0"/>
              <a:t> integration</a:t>
            </a:r>
          </a:p>
          <a:p>
            <a:r>
              <a:rPr lang="en-US" dirty="0">
                <a:solidFill>
                  <a:srgbClr val="C00000"/>
                </a:solidFill>
              </a:rPr>
              <a:t>Not common </a:t>
            </a:r>
            <a:r>
              <a:rPr lang="en-US" dirty="0"/>
              <a:t>in industry</a:t>
            </a:r>
          </a:p>
          <a:p>
            <a:pPr marL="0" indent="0">
              <a:buNone/>
            </a:pPr>
            <a:endParaRPr lang="en-US" dirty="0"/>
          </a:p>
          <a:p>
            <a:pPr marL="0" indent="0">
              <a:buNone/>
            </a:pPr>
            <a:r>
              <a:rPr lang="en-US" sz="2800" dirty="0"/>
              <a:t>Advantages:</a:t>
            </a:r>
            <a:endParaRPr lang="en-US" dirty="0"/>
          </a:p>
          <a:p>
            <a:pPr lvl="1"/>
            <a:r>
              <a:rPr lang="en-US" dirty="0"/>
              <a:t>Rapidly changing information</a:t>
            </a:r>
          </a:p>
          <a:p>
            <a:pPr lvl="1"/>
            <a:r>
              <a:rPr lang="en-US" dirty="0"/>
              <a:t>Rapidly changing information sources</a:t>
            </a:r>
          </a:p>
          <a:p>
            <a:pPr lvl="1"/>
            <a:r>
              <a:rPr lang="en-US" dirty="0"/>
              <a:t>Truly vast amounts of data from large numbers of sources</a:t>
            </a:r>
          </a:p>
          <a:p>
            <a:pPr lvl="1"/>
            <a:r>
              <a:rPr lang="en-US" dirty="0"/>
              <a:t>Clients with unpredictable needs</a:t>
            </a:r>
          </a:p>
          <a:p>
            <a:endParaRPr lang="en-US" dirty="0"/>
          </a:p>
        </p:txBody>
      </p:sp>
    </p:spTree>
    <p:extLst>
      <p:ext uri="{BB962C8B-B14F-4D97-AF65-F5344CB8AC3E}">
        <p14:creationId xmlns:p14="http://schemas.microsoft.com/office/powerpoint/2010/main" val="42683831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a:extLst>
              <a:ext uri="{FF2B5EF4-FFF2-40B4-BE49-F238E27FC236}">
                <a16:creationId xmlns:a16="http://schemas.microsoft.com/office/drawing/2014/main" id="{731144B8-0F3E-FD41-8138-9F22B6EFACA6}"/>
              </a:ext>
            </a:extLst>
          </p:cNvPr>
          <p:cNvSpPr>
            <a:spLocks noGrp="1" noChangeArrowheads="1"/>
          </p:cNvSpPr>
          <p:nvPr>
            <p:ph type="title" idx="4294967295"/>
          </p:nvPr>
        </p:nvSpPr>
        <p:spPr>
          <a:xfrm>
            <a:off x="2019301" y="304800"/>
            <a:ext cx="8054975" cy="609600"/>
          </a:xfrm>
        </p:spPr>
        <p:txBody>
          <a:bodyPr>
            <a:noAutofit/>
          </a:bodyPr>
          <a:lstStyle/>
          <a:p>
            <a:pPr eaLnBrk="1" hangingPunct="1"/>
            <a:r>
              <a:rPr lang="en-US" altLang="en-US" sz="4000" dirty="0"/>
              <a:t>Data Transformation</a:t>
            </a:r>
          </a:p>
        </p:txBody>
      </p:sp>
      <p:sp>
        <p:nvSpPr>
          <p:cNvPr id="144386" name="Rectangle 3">
            <a:extLst>
              <a:ext uri="{FF2B5EF4-FFF2-40B4-BE49-F238E27FC236}">
                <a16:creationId xmlns:a16="http://schemas.microsoft.com/office/drawing/2014/main" id="{D882436A-E061-AA45-8E56-2EE4576C5060}"/>
              </a:ext>
            </a:extLst>
          </p:cNvPr>
          <p:cNvSpPr>
            <a:spLocks noGrp="1" noChangeArrowheads="1"/>
          </p:cNvSpPr>
          <p:nvPr>
            <p:ph type="body" idx="4294967295"/>
          </p:nvPr>
        </p:nvSpPr>
        <p:spPr>
          <a:xfrm>
            <a:off x="1828800" y="1219200"/>
            <a:ext cx="9163050" cy="5638800"/>
          </a:xfrm>
        </p:spPr>
        <p:txBody>
          <a:bodyPr>
            <a:normAutofit fontScale="92500" lnSpcReduction="20000"/>
          </a:bodyPr>
          <a:lstStyle/>
          <a:p>
            <a:pPr marL="0" indent="0">
              <a:spcBef>
                <a:spcPts val="600"/>
              </a:spcBef>
              <a:spcAft>
                <a:spcPts val="600"/>
              </a:spcAft>
              <a:buNone/>
            </a:pPr>
            <a:r>
              <a:rPr lang="en-US" altLang="en-US" sz="2000" dirty="0"/>
              <a:t>A function that maps the entire set of values of a given attribute to a new set of replacement values </a:t>
            </a:r>
          </a:p>
          <a:p>
            <a:pPr lvl="1">
              <a:spcBef>
                <a:spcPts val="600"/>
              </a:spcBef>
              <a:spcAft>
                <a:spcPts val="600"/>
              </a:spcAft>
            </a:pPr>
            <a:r>
              <a:rPr lang="en-US" altLang="en-US" sz="2000" b="1" dirty="0"/>
              <a:t>Smoothing</a:t>
            </a:r>
            <a:r>
              <a:rPr lang="en-US" altLang="en-US" sz="2000" dirty="0"/>
              <a:t> </a:t>
            </a:r>
          </a:p>
          <a:p>
            <a:pPr lvl="1">
              <a:spcBef>
                <a:spcPts val="600"/>
              </a:spcBef>
              <a:spcAft>
                <a:spcPts val="600"/>
              </a:spcAft>
            </a:pPr>
            <a:r>
              <a:rPr lang="en-US" altLang="en-US" sz="2000" b="1" dirty="0"/>
              <a:t>Aggregation</a:t>
            </a:r>
            <a:r>
              <a:rPr lang="en-US" altLang="en-US" sz="2000" dirty="0"/>
              <a:t> </a:t>
            </a:r>
            <a:r>
              <a:rPr lang="en-US" altLang="en-US" sz="2000" b="1" dirty="0"/>
              <a:t>and Summarization</a:t>
            </a:r>
          </a:p>
          <a:p>
            <a:pPr lvl="1">
              <a:spcBef>
                <a:spcPts val="600"/>
              </a:spcBef>
              <a:spcAft>
                <a:spcPts val="600"/>
              </a:spcAft>
            </a:pPr>
            <a:r>
              <a:rPr lang="en-US" altLang="en-US" sz="2000" b="1" dirty="0"/>
              <a:t>Normalization</a:t>
            </a:r>
            <a:r>
              <a:rPr lang="en-US" altLang="en-US" sz="2000" dirty="0"/>
              <a:t>: Scaled to fall within a smaller, specified range</a:t>
            </a:r>
          </a:p>
          <a:p>
            <a:pPr lvl="2">
              <a:spcBef>
                <a:spcPts val="600"/>
              </a:spcBef>
              <a:spcAft>
                <a:spcPts val="600"/>
              </a:spcAft>
            </a:pPr>
            <a:r>
              <a:rPr lang="en-US" altLang="en-US" b="1" dirty="0"/>
              <a:t>min-max normalization</a:t>
            </a:r>
            <a:r>
              <a:rPr lang="en-US" altLang="en-US" dirty="0"/>
              <a:t>: preserve scale but </a:t>
            </a:r>
            <a:r>
              <a:rPr lang="en-US" dirty="0"/>
              <a:t>does not handle outliers well</a:t>
            </a:r>
            <a:endParaRPr lang="en-US" altLang="en-US" dirty="0"/>
          </a:p>
          <a:p>
            <a:pPr marL="914400" lvl="2" indent="0">
              <a:spcBef>
                <a:spcPts val="600"/>
              </a:spcBef>
              <a:spcAft>
                <a:spcPts val="600"/>
              </a:spcAft>
              <a:buNone/>
            </a:pPr>
            <a:r>
              <a:rPr lang="en-US" dirty="0">
                <a:solidFill>
                  <a:srgbClr val="C00000"/>
                </a:solidFill>
                <a:effectLst/>
              </a:rPr>
              <a:t>New value = </a:t>
            </a:r>
            <a:r>
              <a:rPr lang="en-US" b="1" dirty="0">
                <a:solidFill>
                  <a:srgbClr val="C00000"/>
                </a:solidFill>
                <a:effectLst/>
              </a:rPr>
              <a:t>(</a:t>
            </a:r>
            <a:r>
              <a:rPr lang="en-US" dirty="0">
                <a:solidFill>
                  <a:srgbClr val="C00000"/>
                </a:solidFill>
                <a:effectLst/>
              </a:rPr>
              <a:t>Original value - Min</a:t>
            </a:r>
            <a:r>
              <a:rPr lang="en-US" b="1" dirty="0">
                <a:solidFill>
                  <a:srgbClr val="C00000"/>
                </a:solidFill>
                <a:effectLst/>
              </a:rPr>
              <a:t>) / </a:t>
            </a:r>
            <a:r>
              <a:rPr lang="en-US" dirty="0">
                <a:solidFill>
                  <a:srgbClr val="C00000"/>
                </a:solidFill>
                <a:effectLst/>
              </a:rPr>
              <a:t>(Max - Min)</a:t>
            </a:r>
          </a:p>
          <a:p>
            <a:pPr marL="914400" lvl="2" indent="0">
              <a:spcBef>
                <a:spcPts val="600"/>
              </a:spcBef>
              <a:spcAft>
                <a:spcPts val="600"/>
              </a:spcAft>
              <a:buNone/>
            </a:pPr>
            <a:r>
              <a:rPr lang="en-US" altLang="en-US" dirty="0">
                <a:solidFill>
                  <a:schemeClr val="accent1">
                    <a:lumMod val="75000"/>
                  </a:schemeClr>
                </a:solidFill>
              </a:rPr>
              <a:t>In Python: </a:t>
            </a:r>
            <a:r>
              <a:rPr lang="en-US" altLang="en-US" dirty="0" err="1">
                <a:solidFill>
                  <a:schemeClr val="accent1">
                    <a:lumMod val="75000"/>
                  </a:schemeClr>
                </a:solidFill>
              </a:rPr>
              <a:t>preprocessing.MinMaxScaler</a:t>
            </a:r>
            <a:r>
              <a:rPr lang="en-US" altLang="en-US" dirty="0">
                <a:solidFill>
                  <a:schemeClr val="accent1">
                    <a:lumMod val="75000"/>
                  </a:schemeClr>
                </a:solidFill>
              </a:rPr>
              <a:t>()</a:t>
            </a:r>
          </a:p>
          <a:p>
            <a:pPr marL="914400" lvl="2" indent="0">
              <a:spcBef>
                <a:spcPts val="600"/>
              </a:spcBef>
              <a:spcAft>
                <a:spcPts val="600"/>
              </a:spcAft>
              <a:buNone/>
            </a:pPr>
            <a:endParaRPr lang="en-US" altLang="en-US" dirty="0"/>
          </a:p>
          <a:p>
            <a:pPr lvl="2">
              <a:spcBef>
                <a:spcPts val="600"/>
              </a:spcBef>
              <a:spcAft>
                <a:spcPts val="600"/>
              </a:spcAft>
            </a:pPr>
            <a:r>
              <a:rPr lang="en-US" altLang="en-US" b="1" dirty="0"/>
              <a:t>z-score normalization</a:t>
            </a:r>
            <a:r>
              <a:rPr lang="en-US" altLang="en-US" dirty="0"/>
              <a:t>: better handling of outliers but not exact same scale</a:t>
            </a:r>
          </a:p>
          <a:p>
            <a:pPr marL="914400" lvl="2" indent="0">
              <a:spcBef>
                <a:spcPts val="600"/>
              </a:spcBef>
              <a:spcAft>
                <a:spcPts val="600"/>
              </a:spcAft>
              <a:buNone/>
            </a:pPr>
            <a:r>
              <a:rPr lang="en-US" dirty="0">
                <a:solidFill>
                  <a:srgbClr val="C00000"/>
                </a:solidFill>
                <a:effectLst/>
              </a:rPr>
              <a:t>New value = </a:t>
            </a:r>
            <a:r>
              <a:rPr lang="en-US" b="1" dirty="0">
                <a:solidFill>
                  <a:srgbClr val="C00000"/>
                </a:solidFill>
                <a:effectLst/>
              </a:rPr>
              <a:t>(</a:t>
            </a:r>
            <a:r>
              <a:rPr lang="en-US" dirty="0">
                <a:solidFill>
                  <a:srgbClr val="C00000"/>
                </a:solidFill>
                <a:effectLst/>
              </a:rPr>
              <a:t>Original value - Mean</a:t>
            </a:r>
            <a:r>
              <a:rPr lang="en-US" b="1" dirty="0">
                <a:solidFill>
                  <a:srgbClr val="C00000"/>
                </a:solidFill>
                <a:effectLst/>
              </a:rPr>
              <a:t>) / </a:t>
            </a:r>
            <a:r>
              <a:rPr lang="en-US" dirty="0">
                <a:solidFill>
                  <a:srgbClr val="C00000"/>
                </a:solidFill>
                <a:effectLst/>
              </a:rPr>
              <a:t>Standard deviation</a:t>
            </a:r>
          </a:p>
          <a:p>
            <a:pPr marL="914400" lvl="2" indent="0">
              <a:spcBef>
                <a:spcPts val="600"/>
              </a:spcBef>
              <a:spcAft>
                <a:spcPts val="600"/>
              </a:spcAft>
              <a:buNone/>
            </a:pPr>
            <a:r>
              <a:rPr lang="en-US" altLang="en-US" dirty="0">
                <a:solidFill>
                  <a:schemeClr val="accent1">
                    <a:lumMod val="75000"/>
                  </a:schemeClr>
                </a:solidFill>
              </a:rPr>
              <a:t>In Python: </a:t>
            </a:r>
            <a:r>
              <a:rPr lang="en-US" altLang="en-US" dirty="0" err="1">
                <a:solidFill>
                  <a:schemeClr val="accent1">
                    <a:lumMod val="75000"/>
                  </a:schemeClr>
                </a:solidFill>
              </a:rPr>
              <a:t>preprocessing.StandardScaler</a:t>
            </a:r>
            <a:r>
              <a:rPr lang="en-US" altLang="en-US" dirty="0">
                <a:solidFill>
                  <a:schemeClr val="accent1">
                    <a:lumMod val="75000"/>
                  </a:schemeClr>
                </a:solidFill>
              </a:rPr>
              <a:t>()</a:t>
            </a:r>
          </a:p>
          <a:p>
            <a:pPr marL="914400" lvl="2" indent="0">
              <a:spcBef>
                <a:spcPts val="600"/>
              </a:spcBef>
              <a:spcAft>
                <a:spcPts val="600"/>
              </a:spcAft>
              <a:buNone/>
            </a:pPr>
            <a:endParaRPr lang="en-US" dirty="0"/>
          </a:p>
          <a:p>
            <a:pPr marL="914400" lvl="2" indent="0">
              <a:spcBef>
                <a:spcPts val="600"/>
              </a:spcBef>
              <a:spcAft>
                <a:spcPts val="600"/>
              </a:spcAft>
              <a:buNone/>
            </a:pPr>
            <a:r>
              <a:rPr lang="en-US" dirty="0"/>
              <a:t>Normalization can help to reduce the impact of outliers by scaling the data to a common scale, which can make the outliers less influential. </a:t>
            </a:r>
          </a:p>
          <a:p>
            <a:pPr marL="914400" lvl="2" indent="0">
              <a:spcBef>
                <a:spcPts val="600"/>
              </a:spcBef>
              <a:spcAft>
                <a:spcPts val="600"/>
              </a:spcAft>
              <a:buNone/>
            </a:pPr>
            <a:r>
              <a:rPr lang="en-US" dirty="0"/>
              <a:t>Normalization can result in a loss of information in some datasets.</a:t>
            </a:r>
            <a:endParaRPr lang="en-US" altLang="en-US" dirty="0"/>
          </a:p>
          <a:p>
            <a:pPr lvl="2">
              <a:spcBef>
                <a:spcPts val="600"/>
              </a:spcBef>
              <a:spcAft>
                <a:spcPts val="600"/>
              </a:spcAft>
            </a:pPr>
            <a:endParaRPr lang="en-US" altLang="en-US" dirty="0"/>
          </a:p>
          <a:p>
            <a:pPr marL="914400" lvl="2" indent="0">
              <a:spcBef>
                <a:spcPts val="600"/>
              </a:spcBef>
              <a:spcAft>
                <a:spcPts val="600"/>
              </a:spcAft>
              <a:buNone/>
            </a:pPr>
            <a:endParaRPr lang="en-US" altLang="en-US" dirty="0"/>
          </a:p>
          <a:p>
            <a:pPr marL="914400" lvl="2" indent="0">
              <a:spcBef>
                <a:spcPts val="600"/>
              </a:spcBef>
              <a:spcAft>
                <a:spcPts val="600"/>
              </a:spcAft>
              <a:buNone/>
            </a:pPr>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1610-19AA-2A3A-A3F7-B970CDB83876}"/>
              </a:ext>
            </a:extLst>
          </p:cNvPr>
          <p:cNvSpPr>
            <a:spLocks noGrp="1"/>
          </p:cNvSpPr>
          <p:nvPr>
            <p:ph type="title"/>
          </p:nvPr>
        </p:nvSpPr>
        <p:spPr/>
        <p:txBody>
          <a:bodyPr/>
          <a:lstStyle/>
          <a:p>
            <a:r>
              <a:rPr lang="en-US" dirty="0"/>
              <a:t>Market Size of AI</a:t>
            </a:r>
          </a:p>
        </p:txBody>
      </p:sp>
      <p:sp>
        <p:nvSpPr>
          <p:cNvPr id="8" name="TextBox 7">
            <a:extLst>
              <a:ext uri="{FF2B5EF4-FFF2-40B4-BE49-F238E27FC236}">
                <a16:creationId xmlns:a16="http://schemas.microsoft.com/office/drawing/2014/main" id="{1B5CACA0-EC0C-FC0B-447F-B0075D45BB0C}"/>
              </a:ext>
            </a:extLst>
          </p:cNvPr>
          <p:cNvSpPr txBox="1"/>
          <p:nvPr/>
        </p:nvSpPr>
        <p:spPr>
          <a:xfrm>
            <a:off x="8951976" y="6488668"/>
            <a:ext cx="2401824" cy="369332"/>
          </a:xfrm>
          <a:prstGeom prst="rect">
            <a:avLst/>
          </a:prstGeom>
          <a:noFill/>
        </p:spPr>
        <p:txBody>
          <a:bodyPr wrap="square">
            <a:spAutoFit/>
          </a:bodyPr>
          <a:lstStyle/>
          <a:p>
            <a:r>
              <a:rPr lang="en-US" dirty="0"/>
              <a:t>Markets and markets</a:t>
            </a:r>
          </a:p>
        </p:txBody>
      </p:sp>
      <p:pic>
        <p:nvPicPr>
          <p:cNvPr id="12" name="Picture 11">
            <a:extLst>
              <a:ext uri="{FF2B5EF4-FFF2-40B4-BE49-F238E27FC236}">
                <a16:creationId xmlns:a16="http://schemas.microsoft.com/office/drawing/2014/main" id="{02E042F5-6FF1-5433-B5D7-063ADBA1A747}"/>
              </a:ext>
            </a:extLst>
          </p:cNvPr>
          <p:cNvPicPr>
            <a:picLocks noChangeAspect="1"/>
          </p:cNvPicPr>
          <p:nvPr/>
        </p:nvPicPr>
        <p:blipFill>
          <a:blip r:embed="rId2"/>
          <a:stretch>
            <a:fillRect/>
          </a:stretch>
        </p:blipFill>
        <p:spPr>
          <a:xfrm>
            <a:off x="1117734" y="1338093"/>
            <a:ext cx="9328340" cy="5016987"/>
          </a:xfrm>
          <a:prstGeom prst="rect">
            <a:avLst/>
          </a:prstGeom>
        </p:spPr>
      </p:pic>
    </p:spTree>
    <p:extLst>
      <p:ext uri="{BB962C8B-B14F-4D97-AF65-F5344CB8AC3E}">
        <p14:creationId xmlns:p14="http://schemas.microsoft.com/office/powerpoint/2010/main" val="4183459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Data - Statistics</a:t>
            </a:r>
          </a:p>
        </p:txBody>
      </p:sp>
      <p:sp>
        <p:nvSpPr>
          <p:cNvPr id="3" name="Content Placeholder 2"/>
          <p:cNvSpPr>
            <a:spLocks noGrp="1"/>
          </p:cNvSpPr>
          <p:nvPr>
            <p:ph idx="1"/>
          </p:nvPr>
        </p:nvSpPr>
        <p:spPr>
          <a:xfrm>
            <a:off x="1743075" y="1690688"/>
            <a:ext cx="10039350" cy="4351338"/>
          </a:xfrm>
        </p:spPr>
        <p:txBody>
          <a:bodyPr>
            <a:normAutofit/>
          </a:bodyPr>
          <a:lstStyle/>
          <a:p>
            <a:r>
              <a:rPr lang="en-US" dirty="0"/>
              <a:t>Information that give a quick and simple description of the data:</a:t>
            </a:r>
          </a:p>
          <a:p>
            <a:pPr lvl="1"/>
            <a:r>
              <a:rPr lang="en-US" dirty="0">
                <a:solidFill>
                  <a:srgbClr val="C00000"/>
                </a:solidFill>
              </a:rPr>
              <a:t>Maximum value</a:t>
            </a:r>
          </a:p>
          <a:p>
            <a:pPr lvl="1"/>
            <a:r>
              <a:rPr lang="en-US" dirty="0">
                <a:solidFill>
                  <a:srgbClr val="C00000"/>
                </a:solidFill>
              </a:rPr>
              <a:t>Minimum value</a:t>
            </a:r>
          </a:p>
          <a:p>
            <a:pPr lvl="1"/>
            <a:r>
              <a:rPr lang="en-US" dirty="0">
                <a:solidFill>
                  <a:srgbClr val="C00000"/>
                </a:solidFill>
              </a:rPr>
              <a:t>Range (max – min)</a:t>
            </a:r>
          </a:p>
          <a:p>
            <a:pPr lvl="1"/>
            <a:r>
              <a:rPr lang="en-US" dirty="0">
                <a:solidFill>
                  <a:srgbClr val="C00000"/>
                </a:solidFill>
              </a:rPr>
              <a:t>Mean</a:t>
            </a:r>
          </a:p>
          <a:p>
            <a:pPr lvl="1"/>
            <a:r>
              <a:rPr lang="en-US" dirty="0">
                <a:solidFill>
                  <a:srgbClr val="C00000"/>
                </a:solidFill>
              </a:rPr>
              <a:t>Median</a:t>
            </a:r>
          </a:p>
          <a:p>
            <a:pPr lvl="1"/>
            <a:r>
              <a:rPr lang="en-US" dirty="0">
                <a:solidFill>
                  <a:srgbClr val="C00000"/>
                </a:solidFill>
              </a:rPr>
              <a:t>Mode</a:t>
            </a:r>
          </a:p>
          <a:p>
            <a:pPr lvl="1"/>
            <a:r>
              <a:rPr lang="en-US" dirty="0">
                <a:solidFill>
                  <a:srgbClr val="C00000"/>
                </a:solidFill>
              </a:rPr>
              <a:t>Quantile</a:t>
            </a:r>
          </a:p>
          <a:p>
            <a:pPr lvl="1"/>
            <a:r>
              <a:rPr lang="en-US" dirty="0">
                <a:solidFill>
                  <a:srgbClr val="C00000"/>
                </a:solidFill>
              </a:rPr>
              <a:t>Standard deviation</a:t>
            </a:r>
          </a:p>
          <a:p>
            <a:pPr lvl="1"/>
            <a:r>
              <a:rPr lang="en-US" dirty="0">
                <a:solidFill>
                  <a:srgbClr val="C00000"/>
                </a:solidFill>
              </a:rPr>
              <a:t>Etc.</a:t>
            </a:r>
          </a:p>
        </p:txBody>
      </p:sp>
    </p:spTree>
    <p:extLst>
      <p:ext uri="{BB962C8B-B14F-4D97-AF65-F5344CB8AC3E}">
        <p14:creationId xmlns:p14="http://schemas.microsoft.com/office/powerpoint/2010/main" val="1651981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Exploring Data - Distribution</a:t>
            </a:r>
          </a:p>
        </p:txBody>
      </p:sp>
      <p:sp>
        <p:nvSpPr>
          <p:cNvPr id="3" name="Content Placeholder 2"/>
          <p:cNvSpPr>
            <a:spLocks noGrp="1"/>
          </p:cNvSpPr>
          <p:nvPr>
            <p:ph idx="1"/>
          </p:nvPr>
        </p:nvSpPr>
        <p:spPr/>
        <p:txBody>
          <a:bodyPr/>
          <a:lstStyle/>
          <a:p>
            <a:pPr marL="0" indent="0">
              <a:buNone/>
            </a:pPr>
            <a:r>
              <a:rPr lang="en-US" dirty="0"/>
              <a:t>Histogram allows the inspection of the data for its underlying distribution</a:t>
            </a:r>
          </a:p>
        </p:txBody>
      </p:sp>
      <p:pic>
        <p:nvPicPr>
          <p:cNvPr id="5" name="Picture 4"/>
          <p:cNvPicPr>
            <a:picLocks noChangeAspect="1"/>
          </p:cNvPicPr>
          <p:nvPr/>
        </p:nvPicPr>
        <p:blipFill>
          <a:blip r:embed="rId3"/>
          <a:stretch>
            <a:fillRect/>
          </a:stretch>
        </p:blipFill>
        <p:spPr>
          <a:xfrm>
            <a:off x="2362200" y="2591724"/>
            <a:ext cx="6181725" cy="3984130"/>
          </a:xfrm>
          <a:prstGeom prst="rect">
            <a:avLst/>
          </a:prstGeom>
        </p:spPr>
      </p:pic>
    </p:spTree>
    <p:extLst>
      <p:ext uri="{BB962C8B-B14F-4D97-AF65-F5344CB8AC3E}">
        <p14:creationId xmlns:p14="http://schemas.microsoft.com/office/powerpoint/2010/main" val="4102215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46760A1A-2A50-A041-BF64-7851B6BE3720}"/>
              </a:ext>
            </a:extLst>
          </p:cNvPr>
          <p:cNvSpPr>
            <a:spLocks noGrp="1" noChangeArrowheads="1"/>
          </p:cNvSpPr>
          <p:nvPr>
            <p:ph type="title"/>
          </p:nvPr>
        </p:nvSpPr>
        <p:spPr>
          <a:xfrm>
            <a:off x="1904999" y="152400"/>
            <a:ext cx="9363075" cy="552450"/>
          </a:xfrm>
        </p:spPr>
        <p:txBody>
          <a:bodyPr>
            <a:noAutofit/>
          </a:bodyPr>
          <a:lstStyle/>
          <a:p>
            <a:r>
              <a:rPr lang="en-US" sz="4000" dirty="0"/>
              <a:t>Exploring Data -</a:t>
            </a:r>
            <a:r>
              <a:rPr lang="en-US" altLang="en-US" sz="4000" dirty="0"/>
              <a:t> Correlations</a:t>
            </a:r>
          </a:p>
        </p:txBody>
      </p:sp>
      <p:graphicFrame>
        <p:nvGraphicFramePr>
          <p:cNvPr id="71682" name="Object 3">
            <a:extLst>
              <a:ext uri="{FF2B5EF4-FFF2-40B4-BE49-F238E27FC236}">
                <a16:creationId xmlns:a16="http://schemas.microsoft.com/office/drawing/2014/main" id="{86156CB8-C7AC-FF45-9FF1-562E94679041}"/>
              </a:ext>
            </a:extLst>
          </p:cNvPr>
          <p:cNvGraphicFramePr>
            <a:graphicFrameLocks noChangeAspect="1"/>
          </p:cNvGraphicFramePr>
          <p:nvPr/>
        </p:nvGraphicFramePr>
        <p:xfrm>
          <a:off x="1752600" y="990601"/>
          <a:ext cx="6096000" cy="5381625"/>
        </p:xfrm>
        <a:graphic>
          <a:graphicData uri="http://schemas.openxmlformats.org/presentationml/2006/ole">
            <mc:AlternateContent xmlns:mc="http://schemas.openxmlformats.org/markup-compatibility/2006">
              <mc:Choice xmlns:v="urn:schemas-microsoft-com:vml" Requires="v">
                <p:oleObj name="Bitmap Image" r:id="rId3" imgW="10058400" imgH="9639300" progId="Paint.Picture">
                  <p:embed/>
                </p:oleObj>
              </mc:Choice>
              <mc:Fallback>
                <p:oleObj name="Bitmap Image" r:id="rId3" imgW="10058400" imgH="9639300" progId="Paint.Picture">
                  <p:embed/>
                  <p:pic>
                    <p:nvPicPr>
                      <p:cNvPr id="71682" name="Object 3">
                        <a:extLst>
                          <a:ext uri="{FF2B5EF4-FFF2-40B4-BE49-F238E27FC236}">
                            <a16:creationId xmlns:a16="http://schemas.microsoft.com/office/drawing/2014/main" id="{86156CB8-C7AC-FF45-9FF1-562E946790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7918"/>
                      <a:stretch>
                        <a:fillRect/>
                      </a:stretch>
                    </p:blipFill>
                    <p:spPr bwMode="auto">
                      <a:xfrm>
                        <a:off x="1752600" y="990601"/>
                        <a:ext cx="6096000"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83" name="Text Box 4">
            <a:extLst>
              <a:ext uri="{FF2B5EF4-FFF2-40B4-BE49-F238E27FC236}">
                <a16:creationId xmlns:a16="http://schemas.microsoft.com/office/drawing/2014/main" id="{920A8FDE-E889-4A4D-99FD-61FD0081E62F}"/>
              </a:ext>
            </a:extLst>
          </p:cNvPr>
          <p:cNvSpPr txBox="1">
            <a:spLocks noChangeArrowheads="1"/>
          </p:cNvSpPr>
          <p:nvPr/>
        </p:nvSpPr>
        <p:spPr bwMode="auto">
          <a:xfrm>
            <a:off x="8382000" y="2971801"/>
            <a:ext cx="262890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50000"/>
              </a:spcBef>
              <a:buClrTx/>
              <a:buSzTx/>
              <a:buFontTx/>
              <a:buNone/>
            </a:pPr>
            <a:r>
              <a:rPr lang="en-US" altLang="en-US" sz="1800" b="1" dirty="0">
                <a:latin typeface="Arial" panose="020B0604020202020204" pitchFamily="34" charset="0"/>
              </a:rPr>
              <a:t>Scatter plots showing the correlations between two features </a:t>
            </a:r>
          </a:p>
          <a:p>
            <a:pPr>
              <a:spcBef>
                <a:spcPct val="50000"/>
              </a:spcBef>
              <a:buClrTx/>
              <a:buSzTx/>
              <a:buFontTx/>
              <a:buNone/>
            </a:pPr>
            <a:r>
              <a:rPr lang="en-US" altLang="en-US" sz="1800" b="1" dirty="0">
                <a:latin typeface="Arial" panose="020B0604020202020204" pitchFamily="34" charset="0"/>
              </a:rPr>
              <a:t>(from –1 to 1)</a:t>
            </a:r>
          </a:p>
        </p:txBody>
      </p:sp>
      <p:sp>
        <p:nvSpPr>
          <p:cNvPr id="3" name="TextBox 2">
            <a:extLst>
              <a:ext uri="{FF2B5EF4-FFF2-40B4-BE49-F238E27FC236}">
                <a16:creationId xmlns:a16="http://schemas.microsoft.com/office/drawing/2014/main" id="{B3D37A25-FDCE-04B2-1B78-A547881DA065}"/>
              </a:ext>
            </a:extLst>
          </p:cNvPr>
          <p:cNvSpPr txBox="1"/>
          <p:nvPr/>
        </p:nvSpPr>
        <p:spPr>
          <a:xfrm>
            <a:off x="7543800" y="6187560"/>
            <a:ext cx="4276725" cy="369332"/>
          </a:xfrm>
          <a:prstGeom prst="rect">
            <a:avLst/>
          </a:prstGeom>
          <a:noFill/>
        </p:spPr>
        <p:txBody>
          <a:bodyPr wrap="square">
            <a:spAutoFit/>
          </a:bodyPr>
          <a:lstStyle/>
          <a:p>
            <a:r>
              <a:rPr lang="en-US" dirty="0">
                <a:solidFill>
                  <a:schemeClr val="accent1">
                    <a:lumMod val="75000"/>
                  </a:schemeClr>
                </a:solidFill>
                <a:effectLst/>
              </a:rPr>
              <a:t>In Python: </a:t>
            </a:r>
            <a:r>
              <a:rPr lang="en-US" dirty="0" err="1">
                <a:solidFill>
                  <a:schemeClr val="accent1">
                    <a:lumMod val="75000"/>
                  </a:schemeClr>
                </a:solidFill>
                <a:effectLst/>
              </a:rPr>
              <a:t>matplotlib.pyplot</a:t>
            </a:r>
            <a:r>
              <a:rPr lang="en-US" dirty="0">
                <a:solidFill>
                  <a:schemeClr val="accent1">
                    <a:lumMod val="75000"/>
                  </a:schemeClr>
                </a:solidFill>
                <a:effectLst/>
              </a:rPr>
              <a:t>. scatter(x, y)</a:t>
            </a:r>
            <a:endParaRPr lang="en-US" dirty="0">
              <a:solidFill>
                <a:schemeClr val="accent1">
                  <a:lumMod val="75000"/>
                </a:schemeClr>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Correlation only measures linear relationship</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cstate="print"/>
          <a:stretch>
            <a:fillRect/>
          </a:stretch>
        </p:blipFill>
        <p:spPr>
          <a:xfrm>
            <a:off x="2371303" y="1916888"/>
            <a:ext cx="6968288" cy="3573084"/>
          </a:xfrm>
          <a:prstGeom prst="rect">
            <a:avLst/>
          </a:prstGeom>
        </p:spPr>
      </p:pic>
    </p:spTree>
    <p:extLst>
      <p:ext uri="{BB962C8B-B14F-4D97-AF65-F5344CB8AC3E}">
        <p14:creationId xmlns:p14="http://schemas.microsoft.com/office/powerpoint/2010/main" val="33157390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7FE4D-7119-33C4-6E2A-11E3C6CDAF74}"/>
              </a:ext>
            </a:extLst>
          </p:cNvPr>
          <p:cNvSpPr>
            <a:spLocks noGrp="1"/>
          </p:cNvSpPr>
          <p:nvPr>
            <p:ph type="title"/>
          </p:nvPr>
        </p:nvSpPr>
        <p:spPr/>
        <p:txBody>
          <a:bodyPr/>
          <a:lstStyle/>
          <a:p>
            <a:r>
              <a:rPr lang="en-US" dirty="0"/>
              <a:t>Reference Books</a:t>
            </a:r>
          </a:p>
        </p:txBody>
      </p:sp>
      <p:sp>
        <p:nvSpPr>
          <p:cNvPr id="3" name="Content Placeholder 2">
            <a:extLst>
              <a:ext uri="{FF2B5EF4-FFF2-40B4-BE49-F238E27FC236}">
                <a16:creationId xmlns:a16="http://schemas.microsoft.com/office/drawing/2014/main" id="{E6F58A75-BFC3-8ABE-B152-4E6E139C021A}"/>
              </a:ext>
            </a:extLst>
          </p:cNvPr>
          <p:cNvSpPr>
            <a:spLocks noGrp="1"/>
          </p:cNvSpPr>
          <p:nvPr>
            <p:ph idx="1"/>
          </p:nvPr>
        </p:nvSpPr>
        <p:spPr/>
        <p:txBody>
          <a:bodyPr/>
          <a:lstStyle/>
          <a:p>
            <a:r>
              <a:rPr lang="en-US" dirty="0">
                <a:solidFill>
                  <a:schemeClr val="accent1">
                    <a:lumMod val="50000"/>
                  </a:schemeClr>
                </a:solidFill>
              </a:rPr>
              <a:t>1) Data Wrangling with Python by Jacqueline </a:t>
            </a:r>
            <a:r>
              <a:rPr lang="en-US" dirty="0" err="1">
                <a:solidFill>
                  <a:schemeClr val="accent1">
                    <a:lumMod val="50000"/>
                  </a:schemeClr>
                </a:solidFill>
              </a:rPr>
              <a:t>Kazil</a:t>
            </a:r>
            <a:endParaRPr lang="en-US" dirty="0">
              <a:solidFill>
                <a:schemeClr val="accent1">
                  <a:lumMod val="50000"/>
                </a:schemeClr>
              </a:solidFill>
            </a:endParaRPr>
          </a:p>
          <a:p>
            <a:r>
              <a:rPr lang="en-US" dirty="0">
                <a:solidFill>
                  <a:schemeClr val="accent1">
                    <a:lumMod val="50000"/>
                  </a:schemeClr>
                </a:solidFill>
              </a:rPr>
              <a:t>2) Best Practices in Data Cleaning by Jason Osborne</a:t>
            </a:r>
          </a:p>
          <a:p>
            <a:r>
              <a:rPr lang="en-US" dirty="0">
                <a:solidFill>
                  <a:schemeClr val="accent1">
                    <a:lumMod val="50000"/>
                  </a:schemeClr>
                </a:solidFill>
              </a:rPr>
              <a:t>3) Bad Data by Q. Ethan McCallum</a:t>
            </a:r>
          </a:p>
          <a:p>
            <a:endParaRPr lang="en-US" dirty="0">
              <a:solidFill>
                <a:schemeClr val="accent1">
                  <a:lumMod val="50000"/>
                </a:schemeClr>
              </a:solidFill>
            </a:endParaRPr>
          </a:p>
        </p:txBody>
      </p:sp>
    </p:spTree>
    <p:extLst>
      <p:ext uri="{BB962C8B-B14F-4D97-AF65-F5344CB8AC3E}">
        <p14:creationId xmlns:p14="http://schemas.microsoft.com/office/powerpoint/2010/main" val="3118591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152640"/>
            <a:ext cx="7720920" cy="1370880"/>
          </a:xfrm>
          <a:prstGeom prst="rect">
            <a:avLst/>
          </a:prstGeom>
          <a:noFill/>
          <a:ln w="0">
            <a:noFill/>
          </a:ln>
        </p:spPr>
        <p:txBody>
          <a:bodyPr lIns="90000" tIns="45000" rIns="90000" bIns="45000" anchor="b">
            <a:normAutofit/>
          </a:bodyPr>
          <a:lstStyle/>
          <a:p>
            <a:pPr>
              <a:tabLst>
                <a:tab pos="0" algn="l"/>
              </a:tabLst>
            </a:pPr>
            <a:r>
              <a:rPr lang="en-US" sz="4000" dirty="0"/>
              <a:t>Some Open Access Datasets</a:t>
            </a:r>
          </a:p>
        </p:txBody>
      </p:sp>
      <p:sp>
        <p:nvSpPr>
          <p:cNvPr id="323" name="PlaceHolder 2"/>
          <p:cNvSpPr>
            <a:spLocks noGrp="1"/>
          </p:cNvSpPr>
          <p:nvPr>
            <p:ph/>
          </p:nvPr>
        </p:nvSpPr>
        <p:spPr>
          <a:xfrm>
            <a:off x="609480" y="1752480"/>
            <a:ext cx="10159200" cy="4372920"/>
          </a:xfrm>
          <a:prstGeom prst="rect">
            <a:avLst/>
          </a:prstGeom>
          <a:noFill/>
          <a:ln w="0">
            <a:noFill/>
          </a:ln>
        </p:spPr>
        <p:txBody>
          <a:bodyPr lIns="90000" tIns="45000" rIns="90000" bIns="45000" anchor="t">
            <a:normAutofit fontScale="96000"/>
          </a:bodyPr>
          <a:lstStyle/>
          <a:p>
            <a:pPr>
              <a:lnSpc>
                <a:spcPct val="100000"/>
              </a:lnSpc>
              <a:tabLst>
                <a:tab pos="0" algn="l"/>
              </a:tabLst>
            </a:pPr>
            <a:r>
              <a:rPr lang="en-US" sz="2000" b="1" u="sng" strike="noStrike" spc="-1" dirty="0">
                <a:solidFill>
                  <a:srgbClr val="CC9900"/>
                </a:solidFill>
                <a:uFillTx/>
                <a:latin typeface="Arial"/>
                <a:ea typeface="Arial"/>
                <a:hlinkClick r:id="rId2"/>
              </a:rPr>
              <a:t>https://www.data.gov/</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a:solidFill>
                  <a:srgbClr val="000000"/>
                </a:solidFill>
                <a:latin typeface="Arial"/>
                <a:ea typeface="Arial"/>
              </a:rPr>
              <a:t>US-centric agriculture, climate, education, energy, finance, health, manufacturing data, …</a:t>
            </a:r>
            <a:endParaRPr lang="en-US" sz="2000" b="0" strike="noStrike" spc="-1" dirty="0">
              <a:latin typeface="Arial"/>
            </a:endParaRPr>
          </a:p>
          <a:p>
            <a:pPr>
              <a:lnSpc>
                <a:spcPct val="100000"/>
              </a:lnSpc>
              <a:spcBef>
                <a:spcPts val="969"/>
              </a:spcBef>
              <a:tabLst>
                <a:tab pos="0" algn="l"/>
              </a:tabLst>
            </a:pPr>
            <a:r>
              <a:rPr lang="en-US" sz="2000" b="1" u="sng" strike="noStrike" spc="-1" dirty="0">
                <a:solidFill>
                  <a:srgbClr val="CC9900"/>
                </a:solidFill>
                <a:uFillTx/>
                <a:latin typeface="Arial"/>
                <a:ea typeface="Arial"/>
                <a:hlinkClick r:id="rId3"/>
              </a:rPr>
              <a:t>https://cloud.google.com/bigquery/public-data/</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err="1">
                <a:solidFill>
                  <a:srgbClr val="000000"/>
                </a:solidFill>
                <a:latin typeface="Arial"/>
                <a:ea typeface="Arial"/>
              </a:rPr>
              <a:t>BigQuery</a:t>
            </a:r>
            <a:r>
              <a:rPr lang="en-US" sz="2000" b="0" strike="noStrike" spc="-1" dirty="0">
                <a:solidFill>
                  <a:srgbClr val="000000"/>
                </a:solidFill>
                <a:latin typeface="Arial"/>
                <a:ea typeface="Arial"/>
              </a:rPr>
              <a:t> (Google Cloud) public datasets (bikeshare, GitHub, Hacker News, Form 990 non-profits, NOAA, …)</a:t>
            </a:r>
            <a:endParaRPr lang="en-US" sz="2000" b="0" strike="noStrike" spc="-1" dirty="0">
              <a:latin typeface="Arial"/>
            </a:endParaRPr>
          </a:p>
          <a:p>
            <a:pPr>
              <a:lnSpc>
                <a:spcPct val="100000"/>
              </a:lnSpc>
              <a:spcBef>
                <a:spcPts val="969"/>
              </a:spcBef>
              <a:tabLst>
                <a:tab pos="0" algn="l"/>
              </a:tabLst>
            </a:pPr>
            <a:r>
              <a:rPr lang="en-US" sz="2000" b="1" u="sng" strike="noStrike" spc="-1" dirty="0">
                <a:solidFill>
                  <a:srgbClr val="CC9900"/>
                </a:solidFill>
                <a:uFillTx/>
                <a:latin typeface="Arial"/>
                <a:ea typeface="Arial"/>
                <a:hlinkClick r:id="rId4"/>
              </a:rPr>
              <a:t>https://www.kaggle.com/datasets</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a:solidFill>
                  <a:srgbClr val="000000"/>
                </a:solidFill>
                <a:latin typeface="Arial"/>
                <a:ea typeface="Arial"/>
              </a:rPr>
              <a:t>Microsoft-owned, various (Billboard Top 100 lyrics, credit card fraud, crime in Chicago, global terrorism, world happiness, …)</a:t>
            </a:r>
            <a:endParaRPr lang="en-US" sz="2000" b="0" strike="noStrike" spc="-1" dirty="0">
              <a:latin typeface="Arial"/>
            </a:endParaRPr>
          </a:p>
          <a:p>
            <a:pPr>
              <a:lnSpc>
                <a:spcPct val="100000"/>
              </a:lnSpc>
              <a:spcBef>
                <a:spcPts val="969"/>
              </a:spcBef>
              <a:tabLst>
                <a:tab pos="0" algn="l"/>
              </a:tabLst>
            </a:pPr>
            <a:r>
              <a:rPr lang="en-US" sz="2000" b="1" u="sng" strike="noStrike" spc="-1" dirty="0">
                <a:solidFill>
                  <a:srgbClr val="CC9900"/>
                </a:solidFill>
                <a:uFillTx/>
                <a:latin typeface="Arial"/>
                <a:ea typeface="Arial"/>
                <a:hlinkClick r:id="rId5"/>
              </a:rPr>
              <a:t>https://aws.amazon.com/public-datasets/</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a:solidFill>
                  <a:srgbClr val="000000"/>
                </a:solidFill>
                <a:latin typeface="Arial"/>
                <a:ea typeface="Arial"/>
              </a:rPr>
              <a:t>AWS-hosted, various (NASA, a bunch of genome stuff, Google Books n-grams, Multimedia Commons, …)</a:t>
            </a:r>
            <a:endParaRPr lang="en-US" sz="2000" b="0" strike="noStrike" spc="-1" dirty="0">
              <a:latin typeface="Arial"/>
            </a:endParaRPr>
          </a:p>
        </p:txBody>
      </p:sp>
      <p:sp>
        <p:nvSpPr>
          <p:cNvPr id="324" name="PlaceHolder 3"/>
          <p:cNvSpPr>
            <a:spLocks noGrp="1"/>
          </p:cNvSpPr>
          <p:nvPr>
            <p:ph type="sldNum"/>
          </p:nvPr>
        </p:nvSpPr>
        <p:spPr>
          <a:xfrm rot="16200000">
            <a:off x="11188800" y="5825160"/>
            <a:ext cx="1315080" cy="486000"/>
          </a:xfrm>
          <a:prstGeom prst="rect">
            <a:avLst/>
          </a:prstGeom>
          <a:noFill/>
          <a:ln w="0">
            <a:noFill/>
          </a:ln>
        </p:spPr>
        <p:txBody>
          <a:bodyPr lIns="90000" tIns="45000" rIns="90000" bIns="45000" anchor="ctr">
            <a:noAutofit/>
          </a:bodyPr>
          <a:lstStyle/>
          <a:p>
            <a:pPr>
              <a:lnSpc>
                <a:spcPct val="100000"/>
              </a:lnSpc>
              <a:tabLst>
                <a:tab pos="0" algn="l"/>
              </a:tabLst>
            </a:pPr>
            <a:fld id="{51F0311D-67E6-47AF-B7A1-4F509B9B6B16}" type="slidenum">
              <a:rPr lang="en-US" sz="2400" b="1" strike="noStrike" spc="-1">
                <a:solidFill>
                  <a:srgbClr val="D1282E"/>
                </a:solidFill>
                <a:latin typeface="Arial"/>
                <a:ea typeface="Arial"/>
              </a:rPr>
              <a:t>75</a:t>
            </a:fld>
            <a:endParaRPr lang="en-US" sz="2400" b="0" strike="noStrike" spc="-1">
              <a:latin typeface="Times New Roman"/>
            </a:endParaRPr>
          </a:p>
        </p:txBody>
      </p:sp>
    </p:spTree>
    <p:extLst>
      <p:ext uri="{BB962C8B-B14F-4D97-AF65-F5344CB8AC3E}">
        <p14:creationId xmlns:p14="http://schemas.microsoft.com/office/powerpoint/2010/main" val="318231251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3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3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323">
                                            <p:txEl>
                                              <p:charRg st="560" end="56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47934-1B93-B2BD-9713-0096455F701C}"/>
              </a:ext>
            </a:extLst>
          </p:cNvPr>
          <p:cNvSpPr>
            <a:spLocks noGrp="1"/>
          </p:cNvSpPr>
          <p:nvPr>
            <p:ph type="title"/>
          </p:nvPr>
        </p:nvSpPr>
        <p:spPr/>
        <p:txBody>
          <a:bodyPr/>
          <a:lstStyle/>
          <a:p>
            <a:r>
              <a:rPr lang="en-US" dirty="0"/>
              <a:t>Assignment 1</a:t>
            </a:r>
          </a:p>
        </p:txBody>
      </p:sp>
      <p:sp>
        <p:nvSpPr>
          <p:cNvPr id="4" name="TextBox 3">
            <a:extLst>
              <a:ext uri="{FF2B5EF4-FFF2-40B4-BE49-F238E27FC236}">
                <a16:creationId xmlns:a16="http://schemas.microsoft.com/office/drawing/2014/main" id="{8F0B95A3-4BDE-6BEE-71CB-BCB1A22ADD20}"/>
              </a:ext>
            </a:extLst>
          </p:cNvPr>
          <p:cNvSpPr txBox="1"/>
          <p:nvPr/>
        </p:nvSpPr>
        <p:spPr>
          <a:xfrm>
            <a:off x="962406" y="1772150"/>
            <a:ext cx="11052810" cy="3139321"/>
          </a:xfrm>
          <a:prstGeom prst="rect">
            <a:avLst/>
          </a:prstGeom>
          <a:noFill/>
        </p:spPr>
        <p:txBody>
          <a:bodyPr wrap="square">
            <a:spAutoFit/>
          </a:bodyPr>
          <a:lstStyle/>
          <a:p>
            <a:r>
              <a:rPr lang="en-US" sz="1800" b="0" strike="noStrike" spc="-1" dirty="0">
                <a:solidFill>
                  <a:srgbClr val="000000"/>
                </a:solidFill>
                <a:latin typeface="Arial"/>
                <a:ea typeface="Arial"/>
              </a:rPr>
              <a:t>Study data definitions and explore data in ds_dataset.csv to gain insight into the data then develop a code using a common programing language (Python, R, Java, C#, C++, etc.) over this dataset for data cleansing and </a:t>
            </a:r>
            <a:r>
              <a:rPr lang="en-US" spc="-1" dirty="0">
                <a:solidFill>
                  <a:srgbClr val="000000"/>
                </a:solidFill>
                <a:latin typeface="Arial"/>
              </a:rPr>
              <a:t>describe and document each step.</a:t>
            </a:r>
          </a:p>
          <a:p>
            <a:endParaRPr lang="en-US" spc="-1" dirty="0">
              <a:solidFill>
                <a:srgbClr val="000000"/>
              </a:solidFill>
              <a:latin typeface="Arial"/>
            </a:endParaRPr>
          </a:p>
          <a:p>
            <a:endParaRPr lang="en-US" spc="-1" dirty="0">
              <a:solidFill>
                <a:srgbClr val="000000"/>
              </a:solidFill>
              <a:latin typeface="Arial"/>
            </a:endParaRPr>
          </a:p>
          <a:p>
            <a:endParaRPr lang="en-US" spc="-1" dirty="0">
              <a:solidFill>
                <a:srgbClr val="000000"/>
              </a:solidFill>
              <a:latin typeface="Arial"/>
            </a:endParaRPr>
          </a:p>
          <a:p>
            <a:endParaRPr lang="en-US" spc="-1" dirty="0">
              <a:solidFill>
                <a:srgbClr val="000000"/>
              </a:solidFill>
              <a:latin typeface="Arial"/>
            </a:endParaRPr>
          </a:p>
          <a:p>
            <a:pPr>
              <a:buFont typeface="Arial" panose="020B0604020202020204" pitchFamily="34" charset="0"/>
              <a:buChar char="•"/>
            </a:pPr>
            <a:r>
              <a:rPr lang="en-US" dirty="0">
                <a:solidFill>
                  <a:schemeClr val="accent1">
                    <a:lumMod val="75000"/>
                  </a:schemeClr>
                </a:solidFill>
              </a:rPr>
              <a:t>File name of Code : HW1_1_Code.[file type]</a:t>
            </a:r>
          </a:p>
          <a:p>
            <a:pPr>
              <a:buFont typeface="Arial" panose="020B0604020202020204" pitchFamily="34" charset="0"/>
              <a:buChar char="•"/>
            </a:pPr>
            <a:r>
              <a:rPr lang="en-US" dirty="0">
                <a:solidFill>
                  <a:schemeClr val="accent1">
                    <a:lumMod val="75000"/>
                  </a:schemeClr>
                </a:solidFill>
              </a:rPr>
              <a:t>File name of Result : HW1_1_Result.docx</a:t>
            </a:r>
          </a:p>
          <a:p>
            <a:pPr>
              <a:buFont typeface="Arial" panose="020B0604020202020204" pitchFamily="34" charset="0"/>
              <a:buChar char="•"/>
            </a:pPr>
            <a:r>
              <a:rPr lang="en-US" dirty="0">
                <a:solidFill>
                  <a:schemeClr val="accent1">
                    <a:lumMod val="75000"/>
                  </a:schemeClr>
                </a:solidFill>
              </a:rPr>
              <a:t>File name of Description : HW1_1_Method.docx</a:t>
            </a:r>
          </a:p>
          <a:p>
            <a:endParaRPr lang="en-US" spc="-1" dirty="0">
              <a:solidFill>
                <a:srgbClr val="000000"/>
              </a:solidFill>
              <a:latin typeface="Arial"/>
            </a:endParaRPr>
          </a:p>
        </p:txBody>
      </p:sp>
    </p:spTree>
    <p:extLst>
      <p:ext uri="{BB962C8B-B14F-4D97-AF65-F5344CB8AC3E}">
        <p14:creationId xmlns:p14="http://schemas.microsoft.com/office/powerpoint/2010/main" val="2819192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44DE-03D3-7C4F-3F08-2260C2E9A916}"/>
              </a:ext>
            </a:extLst>
          </p:cNvPr>
          <p:cNvSpPr>
            <a:spLocks noGrp="1"/>
          </p:cNvSpPr>
          <p:nvPr>
            <p:ph type="title"/>
          </p:nvPr>
        </p:nvSpPr>
        <p:spPr>
          <a:xfrm>
            <a:off x="838200" y="274638"/>
            <a:ext cx="10515600" cy="1325563"/>
          </a:xfrm>
        </p:spPr>
        <p:txBody>
          <a:bodyPr/>
          <a:lstStyle/>
          <a:p>
            <a:r>
              <a:rPr lang="en-US" dirty="0"/>
              <a:t>AI in Healthcare</a:t>
            </a:r>
          </a:p>
        </p:txBody>
      </p:sp>
      <p:sp>
        <p:nvSpPr>
          <p:cNvPr id="3" name="Slide Number Placeholder 2">
            <a:extLst>
              <a:ext uri="{FF2B5EF4-FFF2-40B4-BE49-F238E27FC236}">
                <a16:creationId xmlns:a16="http://schemas.microsoft.com/office/drawing/2014/main" id="{945029A7-4352-6756-D42A-E88C8CCC8BD4}"/>
              </a:ext>
            </a:extLst>
          </p:cNvPr>
          <p:cNvSpPr>
            <a:spLocks noGrp="1"/>
          </p:cNvSpPr>
          <p:nvPr>
            <p:ph type="sldNum" sz="quarter" idx="12"/>
          </p:nvPr>
        </p:nvSpPr>
        <p:spPr/>
        <p:txBody>
          <a:bodyPr/>
          <a:lstStyle/>
          <a:p>
            <a:fld id="{38A32D33-4280-084A-95CA-F611CFB15E66}" type="slidenum">
              <a:rPr lang="en-US" smtClean="0"/>
              <a:pPr/>
              <a:t>8</a:t>
            </a:fld>
            <a:endParaRPr lang="en-US"/>
          </a:p>
        </p:txBody>
      </p:sp>
      <p:pic>
        <p:nvPicPr>
          <p:cNvPr id="5" name="Picture 4" descr="A graph of a bar chart&#10;&#10;Description automatically generated with medium confidence">
            <a:extLst>
              <a:ext uri="{FF2B5EF4-FFF2-40B4-BE49-F238E27FC236}">
                <a16:creationId xmlns:a16="http://schemas.microsoft.com/office/drawing/2014/main" id="{C4B1CDEC-6636-5FBE-8FC9-EDA2D1ADCC45}"/>
              </a:ext>
            </a:extLst>
          </p:cNvPr>
          <p:cNvPicPr>
            <a:picLocks noChangeAspect="1"/>
          </p:cNvPicPr>
          <p:nvPr/>
        </p:nvPicPr>
        <p:blipFill>
          <a:blip r:embed="rId2"/>
          <a:stretch>
            <a:fillRect/>
          </a:stretch>
        </p:blipFill>
        <p:spPr>
          <a:xfrm>
            <a:off x="1837509" y="1121119"/>
            <a:ext cx="8229600" cy="5192733"/>
          </a:xfrm>
          <a:prstGeom prst="rect">
            <a:avLst/>
          </a:prstGeom>
        </p:spPr>
      </p:pic>
      <p:sp>
        <p:nvSpPr>
          <p:cNvPr id="9" name="TextBox 8">
            <a:extLst>
              <a:ext uri="{FF2B5EF4-FFF2-40B4-BE49-F238E27FC236}">
                <a16:creationId xmlns:a16="http://schemas.microsoft.com/office/drawing/2014/main" id="{4FBB2D66-04F2-F9D5-2172-3D5AD65530E2}"/>
              </a:ext>
            </a:extLst>
          </p:cNvPr>
          <p:cNvSpPr txBox="1"/>
          <p:nvPr/>
        </p:nvSpPr>
        <p:spPr>
          <a:xfrm>
            <a:off x="2503714" y="6214030"/>
            <a:ext cx="4572000" cy="369332"/>
          </a:xfrm>
          <a:prstGeom prst="rect">
            <a:avLst/>
          </a:prstGeom>
          <a:noFill/>
        </p:spPr>
        <p:txBody>
          <a:bodyPr wrap="square">
            <a:spAutoFit/>
          </a:bodyPr>
          <a:lstStyle/>
          <a:p>
            <a:r>
              <a:rPr lang="en-US" dirty="0"/>
              <a:t>Stewart</a:t>
            </a:r>
          </a:p>
        </p:txBody>
      </p:sp>
    </p:spTree>
    <p:extLst>
      <p:ext uri="{BB962C8B-B14F-4D97-AF65-F5344CB8AC3E}">
        <p14:creationId xmlns:p14="http://schemas.microsoft.com/office/powerpoint/2010/main" val="286413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B33F7-9055-0F1A-4B9B-D3EEDC56E95C}"/>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3193951D-3633-52F9-F867-5B84904F9745}"/>
              </a:ext>
            </a:extLst>
          </p:cNvPr>
          <p:cNvSpPr>
            <a:spLocks noGrp="1"/>
          </p:cNvSpPr>
          <p:nvPr>
            <p:ph type="sldNum" sz="quarter" idx="12"/>
          </p:nvPr>
        </p:nvSpPr>
        <p:spPr/>
        <p:txBody>
          <a:bodyPr/>
          <a:lstStyle/>
          <a:p>
            <a:fld id="{38A32D33-4280-084A-95CA-F611CFB15E66}" type="slidenum">
              <a:rPr lang="en-US" smtClean="0"/>
              <a:pPr/>
              <a:t>9</a:t>
            </a:fld>
            <a:endParaRPr lang="en-US"/>
          </a:p>
        </p:txBody>
      </p:sp>
      <p:pic>
        <p:nvPicPr>
          <p:cNvPr id="5" name="Picture 4">
            <a:extLst>
              <a:ext uri="{FF2B5EF4-FFF2-40B4-BE49-F238E27FC236}">
                <a16:creationId xmlns:a16="http://schemas.microsoft.com/office/drawing/2014/main" id="{AF0285B8-D25E-1565-71C6-90CA193AAA98}"/>
              </a:ext>
            </a:extLst>
          </p:cNvPr>
          <p:cNvPicPr>
            <a:picLocks noChangeAspect="1"/>
          </p:cNvPicPr>
          <p:nvPr/>
        </p:nvPicPr>
        <p:blipFill>
          <a:blip r:embed="rId3"/>
          <a:stretch>
            <a:fillRect/>
          </a:stretch>
        </p:blipFill>
        <p:spPr>
          <a:xfrm>
            <a:off x="1981200" y="222388"/>
            <a:ext cx="8591550" cy="4295775"/>
          </a:xfrm>
          <a:prstGeom prst="rect">
            <a:avLst/>
          </a:prstGeom>
        </p:spPr>
      </p:pic>
      <p:sp>
        <p:nvSpPr>
          <p:cNvPr id="7" name="TextBox 6">
            <a:extLst>
              <a:ext uri="{FF2B5EF4-FFF2-40B4-BE49-F238E27FC236}">
                <a16:creationId xmlns:a16="http://schemas.microsoft.com/office/drawing/2014/main" id="{BCBA07DB-B6E5-25A1-606A-B22D9D9E71C4}"/>
              </a:ext>
            </a:extLst>
          </p:cNvPr>
          <p:cNvSpPr txBox="1"/>
          <p:nvPr/>
        </p:nvSpPr>
        <p:spPr>
          <a:xfrm>
            <a:off x="9270275" y="3962791"/>
            <a:ext cx="4572000" cy="369332"/>
          </a:xfrm>
          <a:prstGeom prst="rect">
            <a:avLst/>
          </a:prstGeom>
          <a:noFill/>
        </p:spPr>
        <p:txBody>
          <a:bodyPr wrap="square">
            <a:spAutoFit/>
          </a:bodyPr>
          <a:lstStyle/>
          <a:p>
            <a:r>
              <a:rPr lang="en-US" dirty="0" err="1"/>
              <a:t>ByteAnt</a:t>
            </a:r>
            <a:endParaRPr lang="en-US" dirty="0"/>
          </a:p>
        </p:txBody>
      </p:sp>
      <p:sp>
        <p:nvSpPr>
          <p:cNvPr id="9" name="TextBox 8">
            <a:extLst>
              <a:ext uri="{FF2B5EF4-FFF2-40B4-BE49-F238E27FC236}">
                <a16:creationId xmlns:a16="http://schemas.microsoft.com/office/drawing/2014/main" id="{35C28421-CA14-E18A-56DF-1CA73BC3E861}"/>
              </a:ext>
            </a:extLst>
          </p:cNvPr>
          <p:cNvSpPr txBox="1"/>
          <p:nvPr/>
        </p:nvSpPr>
        <p:spPr>
          <a:xfrm>
            <a:off x="460085" y="5431929"/>
            <a:ext cx="5734594" cy="923330"/>
          </a:xfrm>
          <a:prstGeom prst="rect">
            <a:avLst/>
          </a:prstGeom>
          <a:noFill/>
        </p:spPr>
        <p:txBody>
          <a:bodyPr wrap="square">
            <a:spAutoFit/>
          </a:bodyPr>
          <a:lstStyle/>
          <a:p>
            <a:r>
              <a:rPr lang="en-US" dirty="0"/>
              <a:t>“</a:t>
            </a:r>
            <a:r>
              <a:rPr lang="en-US" b="1" dirty="0"/>
              <a:t>Machine Learning: Field of study that gives computers the ability to learn without being explicitly programmed</a:t>
            </a:r>
            <a:r>
              <a:rPr lang="en-US" dirty="0"/>
              <a:t>.”</a:t>
            </a:r>
          </a:p>
          <a:p>
            <a:r>
              <a:rPr lang="en-US" dirty="0"/>
              <a:t>Arthur Samuel</a:t>
            </a:r>
          </a:p>
        </p:txBody>
      </p:sp>
      <p:sp>
        <p:nvSpPr>
          <p:cNvPr id="10" name="TextBox 9">
            <a:extLst>
              <a:ext uri="{FF2B5EF4-FFF2-40B4-BE49-F238E27FC236}">
                <a16:creationId xmlns:a16="http://schemas.microsoft.com/office/drawing/2014/main" id="{EDB64787-4139-2DFA-20EF-CE2FA24E11F3}"/>
              </a:ext>
            </a:extLst>
          </p:cNvPr>
          <p:cNvSpPr txBox="1"/>
          <p:nvPr/>
        </p:nvSpPr>
        <p:spPr>
          <a:xfrm>
            <a:off x="7046976" y="5437256"/>
            <a:ext cx="6922008" cy="646331"/>
          </a:xfrm>
          <a:prstGeom prst="rect">
            <a:avLst/>
          </a:prstGeom>
          <a:noFill/>
        </p:spPr>
        <p:txBody>
          <a:bodyPr wrap="square">
            <a:spAutoFit/>
          </a:bodyPr>
          <a:lstStyle/>
          <a:p>
            <a:r>
              <a:rPr lang="en-US" dirty="0"/>
              <a:t>AI does not always imply a learning-based system </a:t>
            </a:r>
          </a:p>
          <a:p>
            <a:r>
              <a:rPr lang="en-US" dirty="0"/>
              <a:t>e.g., Rule based system </a:t>
            </a:r>
          </a:p>
        </p:txBody>
      </p:sp>
    </p:spTree>
    <p:extLst>
      <p:ext uri="{BB962C8B-B14F-4D97-AF65-F5344CB8AC3E}">
        <p14:creationId xmlns:p14="http://schemas.microsoft.com/office/powerpoint/2010/main" val="4116219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12134</TotalTime>
  <Words>3972</Words>
  <Application>Microsoft Macintosh PowerPoint</Application>
  <PresentationFormat>Widescreen</PresentationFormat>
  <Paragraphs>663</Paragraphs>
  <Slides>76</Slides>
  <Notes>24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76</vt:i4>
      </vt:variant>
    </vt:vector>
  </HeadingPairs>
  <TitlesOfParts>
    <vt:vector size="91" baseType="lpstr">
      <vt:lpstr>Arial MT</vt:lpstr>
      <vt:lpstr>JetBrains Mono</vt:lpstr>
      <vt:lpstr>ＭＳ Ｐゴシック</vt:lpstr>
      <vt:lpstr>Algerian</vt:lpstr>
      <vt:lpstr>Arial</vt:lpstr>
      <vt:lpstr>Arial Rounded MT Bold</vt:lpstr>
      <vt:lpstr>Calibri</vt:lpstr>
      <vt:lpstr>Calibri Light</vt:lpstr>
      <vt:lpstr>IBM Plex Sans</vt:lpstr>
      <vt:lpstr>Tahoma</vt:lpstr>
      <vt:lpstr>Times New Roman</vt:lpstr>
      <vt:lpstr>Office Theme</vt:lpstr>
      <vt:lpstr>Bitmap Image</vt:lpstr>
      <vt:lpstr>ClipArt</vt:lpstr>
      <vt:lpstr>Clip</vt:lpstr>
      <vt:lpstr>Data Science Engineering Methods and Tools   Lecture 1</vt:lpstr>
      <vt:lpstr>Course Overview</vt:lpstr>
      <vt:lpstr>About this course</vt:lpstr>
      <vt:lpstr>Course Prerequisites</vt:lpstr>
      <vt:lpstr>Grading</vt:lpstr>
      <vt:lpstr>AI is the new electricity</vt:lpstr>
      <vt:lpstr>Market Size of AI</vt:lpstr>
      <vt:lpstr>AI in Healthcare</vt:lpstr>
      <vt:lpstr>PowerPoint Presentation</vt:lpstr>
      <vt:lpstr>Why AI not human ?</vt:lpstr>
      <vt:lpstr>What is data science?</vt:lpstr>
      <vt:lpstr>Data Science vs. Machine Learning</vt:lpstr>
      <vt:lpstr>PowerPoint Presentation</vt:lpstr>
      <vt:lpstr>PowerPoint Presentation</vt:lpstr>
      <vt:lpstr>Some Supervised Approaches</vt:lpstr>
      <vt:lpstr>A Typical Supervised Learning</vt:lpstr>
      <vt:lpstr>Training Model</vt:lpstr>
      <vt:lpstr>Training Steps</vt:lpstr>
      <vt:lpstr>Loss function</vt:lpstr>
      <vt:lpstr>Zero-one loss</vt:lpstr>
      <vt:lpstr>Overfitting</vt:lpstr>
      <vt:lpstr>Avoid Overfitting</vt:lpstr>
      <vt:lpstr>Train / Test/ Validation </vt:lpstr>
      <vt:lpstr>Cross-validation</vt:lpstr>
      <vt:lpstr>Splitting Train and Test data</vt:lpstr>
      <vt:lpstr>Some Unsupervised Approaches</vt:lpstr>
      <vt:lpstr>A Typical Unsupervised Learning</vt:lpstr>
      <vt:lpstr>Training in Supervised vs Unsupervised</vt:lpstr>
      <vt:lpstr>Loss Function in Supervised vs Unsupervised</vt:lpstr>
      <vt:lpstr>Example of Loss Function in Unsupervised</vt:lpstr>
      <vt:lpstr>Semi Supervised</vt:lpstr>
      <vt:lpstr>PowerPoint Presentation</vt:lpstr>
      <vt:lpstr>PowerPoint Presentation</vt:lpstr>
      <vt:lpstr>White-box vs. Black-box ML</vt:lpstr>
      <vt:lpstr>White-box Model Decision Tree (Predictive Model)</vt:lpstr>
      <vt:lpstr>White-box Model Association Rules (Descriptive &amp; Predictive Model)</vt:lpstr>
      <vt:lpstr>Black-box Model LSTM NN (Diagnostic Model)</vt:lpstr>
      <vt:lpstr>AI systems sometimes make mistakes  Image Classification using a CNN</vt:lpstr>
      <vt:lpstr>Background knowledge  Image Understanding by a Human Being</vt:lpstr>
      <vt:lpstr>  Solution: Integrating knowledge-bases with DNNs   Moving from image classification towards image understanding </vt:lpstr>
      <vt:lpstr>Ethical Issues in AI   </vt:lpstr>
      <vt:lpstr>Ethical Issues in Big-data</vt:lpstr>
      <vt:lpstr>Machine Learning is powerful, but it can be harmful. Be mindful about where and how to use this powerful technology!</vt:lpstr>
      <vt:lpstr>Data Analysis Steps</vt:lpstr>
      <vt:lpstr>PowerPoint Presentation</vt:lpstr>
      <vt:lpstr>Why Data Preprocessing?</vt:lpstr>
      <vt:lpstr>Data preprocessing</vt:lpstr>
      <vt:lpstr>Major Tasks in Data Preprocessing</vt:lpstr>
      <vt:lpstr>Incomplete (Missing) Data</vt:lpstr>
      <vt:lpstr>Impute Missing Data</vt:lpstr>
      <vt:lpstr>Multiple Imputation with Chained Equations</vt:lpstr>
      <vt:lpstr>MICE</vt:lpstr>
      <vt:lpstr>MICE in Python</vt:lpstr>
      <vt:lpstr>Noisy Data</vt:lpstr>
      <vt:lpstr>How to Handle Noisy Data?</vt:lpstr>
      <vt:lpstr>Binning (Discretization)</vt:lpstr>
      <vt:lpstr>Binning Sample</vt:lpstr>
      <vt:lpstr>Outliers</vt:lpstr>
      <vt:lpstr>Identifying Outliers</vt:lpstr>
      <vt:lpstr>Boxplots</vt:lpstr>
      <vt:lpstr>PowerPoint Presentation</vt:lpstr>
      <vt:lpstr>Addressing Outliers</vt:lpstr>
      <vt:lpstr>Data Integration</vt:lpstr>
      <vt:lpstr>Structure of Data</vt:lpstr>
      <vt:lpstr>Goal: Unified Access to Data</vt:lpstr>
      <vt:lpstr>The Traditional Approach </vt:lpstr>
      <vt:lpstr>The Warehousing Approach</vt:lpstr>
      <vt:lpstr>Query-Driven vs Data-warehouse</vt:lpstr>
      <vt:lpstr>Data Transformation</vt:lpstr>
      <vt:lpstr>Exploring Data - Statistics</vt:lpstr>
      <vt:lpstr>Exploring Data - Distribution</vt:lpstr>
      <vt:lpstr>Exploring Data - Correlations</vt:lpstr>
      <vt:lpstr>Correlation only measures linear relationship</vt:lpstr>
      <vt:lpstr>Reference Books</vt:lpstr>
      <vt:lpstr>Some Open Access Datasets</vt:lpstr>
      <vt:lpstr>Assignment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Abdolreza Mosaddegh</dc:creator>
  <cp:lastModifiedBy>Xijing Zhang</cp:lastModifiedBy>
  <cp:revision>92</cp:revision>
  <dcterms:created xsi:type="dcterms:W3CDTF">2023-12-26T07:54:20Z</dcterms:created>
  <dcterms:modified xsi:type="dcterms:W3CDTF">2024-01-29T21:39:33Z</dcterms:modified>
</cp:coreProperties>
</file>